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0" r:id="rId4"/>
    <p:sldId id="257" r:id="rId5"/>
    <p:sldId id="268" r:id="rId6"/>
    <p:sldId id="269" r:id="rId7"/>
    <p:sldId id="261" r:id="rId8"/>
    <p:sldId id="262" r:id="rId9"/>
    <p:sldId id="271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3222CA-2442-4622-A940-BDC5A7360B4C}" v="8" dt="2024-05-30T14:50:06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4" autoAdjust="0"/>
    <p:restoredTop sz="92736" autoAdjust="0"/>
  </p:normalViewPr>
  <p:slideViewPr>
    <p:cSldViewPr snapToGrid="0">
      <p:cViewPr>
        <p:scale>
          <a:sx n="80" d="100"/>
          <a:sy n="8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y Elizabeth Crout Moretti" userId="c2539806-68ef-4c2b-9689-e3b4ab591f97" providerId="ADAL" clId="{E53222CA-2442-4622-A940-BDC5A7360B4C}"/>
    <pc:docChg chg="undo custSel modSld">
      <pc:chgData name="Katy Elizabeth Crout Moretti" userId="c2539806-68ef-4c2b-9689-e3b4ab591f97" providerId="ADAL" clId="{E53222CA-2442-4622-A940-BDC5A7360B4C}" dt="2024-06-19T17:50:59.094" v="61" actId="1076"/>
      <pc:docMkLst>
        <pc:docMk/>
      </pc:docMkLst>
      <pc:sldChg chg="addSp modSp mod">
        <pc:chgData name="Katy Elizabeth Crout Moretti" userId="c2539806-68ef-4c2b-9689-e3b4ab591f97" providerId="ADAL" clId="{E53222CA-2442-4622-A940-BDC5A7360B4C}" dt="2024-06-19T17:50:59.094" v="61" actId="1076"/>
        <pc:sldMkLst>
          <pc:docMk/>
          <pc:sldMk cId="2418168617" sldId="256"/>
        </pc:sldMkLst>
        <pc:spChg chg="mod">
          <ac:chgData name="Katy Elizabeth Crout Moretti" userId="c2539806-68ef-4c2b-9689-e3b4ab591f97" providerId="ADAL" clId="{E53222CA-2442-4622-A940-BDC5A7360B4C}" dt="2024-06-19T17:16:53.599" v="7" actId="20577"/>
          <ac:spMkLst>
            <pc:docMk/>
            <pc:sldMk cId="2418168617" sldId="256"/>
            <ac:spMk id="2" creationId="{E288AD83-B7DB-5050-0681-A0364DA55135}"/>
          </ac:spMkLst>
        </pc:spChg>
        <pc:spChg chg="mod">
          <ac:chgData name="Katy Elizabeth Crout Moretti" userId="c2539806-68ef-4c2b-9689-e3b4ab591f97" providerId="ADAL" clId="{E53222CA-2442-4622-A940-BDC5A7360B4C}" dt="2024-06-19T17:50:59.094" v="61" actId="1076"/>
          <ac:spMkLst>
            <pc:docMk/>
            <pc:sldMk cId="2418168617" sldId="256"/>
            <ac:spMk id="16" creationId="{68793301-CCD9-6809-AD92-12DFA4C310BC}"/>
          </ac:spMkLst>
        </pc:spChg>
        <pc:picChg chg="add mod">
          <ac:chgData name="Katy Elizabeth Crout Moretti" userId="c2539806-68ef-4c2b-9689-e3b4ab591f97" providerId="ADAL" clId="{E53222CA-2442-4622-A940-BDC5A7360B4C}" dt="2024-05-21T19:17:11.815" v="3" actId="1076"/>
          <ac:picMkLst>
            <pc:docMk/>
            <pc:sldMk cId="2418168617" sldId="256"/>
            <ac:picMk id="5" creationId="{86981F6E-39E7-C9C3-E59E-359408CE74EC}"/>
          </ac:picMkLst>
        </pc:picChg>
      </pc:sldChg>
      <pc:sldChg chg="modSp mod">
        <pc:chgData name="Katy Elizabeth Crout Moretti" userId="c2539806-68ef-4c2b-9689-e3b4ab591f97" providerId="ADAL" clId="{E53222CA-2442-4622-A940-BDC5A7360B4C}" dt="2024-06-19T17:26:24.404" v="19" actId="20577"/>
        <pc:sldMkLst>
          <pc:docMk/>
          <pc:sldMk cId="3907784722" sldId="257"/>
        </pc:sldMkLst>
        <pc:spChg chg="mod">
          <ac:chgData name="Katy Elizabeth Crout Moretti" userId="c2539806-68ef-4c2b-9689-e3b4ab591f97" providerId="ADAL" clId="{E53222CA-2442-4622-A940-BDC5A7360B4C}" dt="2024-06-19T17:26:24.404" v="19" actId="20577"/>
          <ac:spMkLst>
            <pc:docMk/>
            <pc:sldMk cId="3907784722" sldId="257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07.906" v="11" actId="20577"/>
        <pc:sldMkLst>
          <pc:docMk/>
          <pc:sldMk cId="271262548" sldId="260"/>
        </pc:sldMkLst>
        <pc:spChg chg="mod">
          <ac:chgData name="Katy Elizabeth Crout Moretti" userId="c2539806-68ef-4c2b-9689-e3b4ab591f97" providerId="ADAL" clId="{E53222CA-2442-4622-A940-BDC5A7360B4C}" dt="2024-06-19T17:26:07.906" v="11" actId="20577"/>
          <ac:spMkLst>
            <pc:docMk/>
            <pc:sldMk cId="271262548" sldId="260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47.923" v="33" actId="20577"/>
        <pc:sldMkLst>
          <pc:docMk/>
          <pc:sldMk cId="3494893653" sldId="261"/>
        </pc:sldMkLst>
        <pc:spChg chg="mod">
          <ac:chgData name="Katy Elizabeth Crout Moretti" userId="c2539806-68ef-4c2b-9689-e3b4ab591f97" providerId="ADAL" clId="{E53222CA-2442-4622-A940-BDC5A7360B4C}" dt="2024-06-19T17:26:47.923" v="33" actId="20577"/>
          <ac:spMkLst>
            <pc:docMk/>
            <pc:sldMk cId="3494893653" sldId="261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55.229" v="37" actId="20577"/>
        <pc:sldMkLst>
          <pc:docMk/>
          <pc:sldMk cId="2386900225" sldId="262"/>
        </pc:sldMkLst>
        <pc:spChg chg="mod">
          <ac:chgData name="Katy Elizabeth Crout Moretti" userId="c2539806-68ef-4c2b-9689-e3b4ab591f97" providerId="ADAL" clId="{E53222CA-2442-4622-A940-BDC5A7360B4C}" dt="2024-06-19T17:26:55.229" v="37" actId="20577"/>
          <ac:spMkLst>
            <pc:docMk/>
            <pc:sldMk cId="2386900225" sldId="262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7:08.891" v="45" actId="20577"/>
        <pc:sldMkLst>
          <pc:docMk/>
          <pc:sldMk cId="2325756750" sldId="264"/>
        </pc:sldMkLst>
        <pc:spChg chg="mod">
          <ac:chgData name="Katy Elizabeth Crout Moretti" userId="c2539806-68ef-4c2b-9689-e3b4ab591f97" providerId="ADAL" clId="{E53222CA-2442-4622-A940-BDC5A7360B4C}" dt="2024-06-19T17:27:08.891" v="45" actId="20577"/>
          <ac:spMkLst>
            <pc:docMk/>
            <pc:sldMk cId="2325756750" sldId="264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7:15.471" v="49" actId="20577"/>
        <pc:sldMkLst>
          <pc:docMk/>
          <pc:sldMk cId="4112113345" sldId="265"/>
        </pc:sldMkLst>
        <pc:spChg chg="mod">
          <ac:chgData name="Katy Elizabeth Crout Moretti" userId="c2539806-68ef-4c2b-9689-e3b4ab591f97" providerId="ADAL" clId="{E53222CA-2442-4622-A940-BDC5A7360B4C}" dt="2024-06-19T17:27:15.471" v="49" actId="20577"/>
          <ac:spMkLst>
            <pc:docMk/>
            <pc:sldMk cId="4112113345" sldId="265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7:21.554" v="53" actId="20577"/>
        <pc:sldMkLst>
          <pc:docMk/>
          <pc:sldMk cId="3713019331" sldId="266"/>
        </pc:sldMkLst>
        <pc:spChg chg="mod">
          <ac:chgData name="Katy Elizabeth Crout Moretti" userId="c2539806-68ef-4c2b-9689-e3b4ab591f97" providerId="ADAL" clId="{E53222CA-2442-4622-A940-BDC5A7360B4C}" dt="2024-06-19T17:27:21.554" v="53" actId="20577"/>
          <ac:spMkLst>
            <pc:docMk/>
            <pc:sldMk cId="3713019331" sldId="266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7:29.544" v="57" actId="20577"/>
        <pc:sldMkLst>
          <pc:docMk/>
          <pc:sldMk cId="2086631455" sldId="267"/>
        </pc:sldMkLst>
        <pc:spChg chg="mod">
          <ac:chgData name="Katy Elizabeth Crout Moretti" userId="c2539806-68ef-4c2b-9689-e3b4ab591f97" providerId="ADAL" clId="{E53222CA-2442-4622-A940-BDC5A7360B4C}" dt="2024-06-19T17:27:29.544" v="57" actId="20577"/>
          <ac:spMkLst>
            <pc:docMk/>
            <pc:sldMk cId="2086631455" sldId="267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33.759" v="25" actId="20577"/>
        <pc:sldMkLst>
          <pc:docMk/>
          <pc:sldMk cId="3037495178" sldId="268"/>
        </pc:sldMkLst>
        <pc:spChg chg="mod">
          <ac:chgData name="Katy Elizabeth Crout Moretti" userId="c2539806-68ef-4c2b-9689-e3b4ab591f97" providerId="ADAL" clId="{E53222CA-2442-4622-A940-BDC5A7360B4C}" dt="2024-06-19T17:26:33.759" v="25" actId="20577"/>
          <ac:spMkLst>
            <pc:docMk/>
            <pc:sldMk cId="3037495178" sldId="268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41.019" v="29" actId="20577"/>
        <pc:sldMkLst>
          <pc:docMk/>
          <pc:sldMk cId="3455870138" sldId="269"/>
        </pc:sldMkLst>
        <pc:spChg chg="mod">
          <ac:chgData name="Katy Elizabeth Crout Moretti" userId="c2539806-68ef-4c2b-9689-e3b4ab591f97" providerId="ADAL" clId="{E53222CA-2442-4622-A940-BDC5A7360B4C}" dt="2024-06-19T17:26:41.019" v="29" actId="20577"/>
          <ac:spMkLst>
            <pc:docMk/>
            <pc:sldMk cId="3455870138" sldId="269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6:15.767" v="15" actId="20577"/>
        <pc:sldMkLst>
          <pc:docMk/>
          <pc:sldMk cId="267269037" sldId="270"/>
        </pc:sldMkLst>
        <pc:spChg chg="mod">
          <ac:chgData name="Katy Elizabeth Crout Moretti" userId="c2539806-68ef-4c2b-9689-e3b4ab591f97" providerId="ADAL" clId="{E53222CA-2442-4622-A940-BDC5A7360B4C}" dt="2024-06-19T17:26:15.767" v="15" actId="20577"/>
          <ac:spMkLst>
            <pc:docMk/>
            <pc:sldMk cId="267269037" sldId="270"/>
            <ac:spMk id="5" creationId="{AEBD6605-1F2E-789D-9FF4-D609A9E81DFD}"/>
          </ac:spMkLst>
        </pc:spChg>
      </pc:sldChg>
      <pc:sldChg chg="modSp mod">
        <pc:chgData name="Katy Elizabeth Crout Moretti" userId="c2539806-68ef-4c2b-9689-e3b4ab591f97" providerId="ADAL" clId="{E53222CA-2442-4622-A940-BDC5A7360B4C}" dt="2024-06-19T17:27:02.111" v="41" actId="20577"/>
        <pc:sldMkLst>
          <pc:docMk/>
          <pc:sldMk cId="2834951532" sldId="271"/>
        </pc:sldMkLst>
        <pc:spChg chg="mod">
          <ac:chgData name="Katy Elizabeth Crout Moretti" userId="c2539806-68ef-4c2b-9689-e3b4ab591f97" providerId="ADAL" clId="{E53222CA-2442-4622-A940-BDC5A7360B4C}" dt="2024-06-19T17:27:02.111" v="41" actId="20577"/>
          <ac:spMkLst>
            <pc:docMk/>
            <pc:sldMk cId="2834951532" sldId="271"/>
            <ac:spMk id="5" creationId="{AEBD6605-1F2E-789D-9FF4-D609A9E81DFD}"/>
          </ac:spMkLst>
        </pc:spChg>
      </pc:sldChg>
    </pc:docChg>
  </pc:docChgLst>
  <pc:docChgLst>
    <pc:chgData name="Katy Elizabeth Crout" userId="c2539806-68ef-4c2b-9689-e3b4ab591f97" providerId="ADAL" clId="{E53222CA-2442-4622-A940-BDC5A7360B4C}"/>
    <pc:docChg chg="undo custSel modSld">
      <pc:chgData name="Katy Elizabeth Crout" userId="c2539806-68ef-4c2b-9689-e3b4ab591f97" providerId="ADAL" clId="{E53222CA-2442-4622-A940-BDC5A7360B4C}" dt="2024-01-23T19:03:23.386" v="13" actId="478"/>
      <pc:docMkLst>
        <pc:docMk/>
      </pc:docMkLst>
      <pc:sldChg chg="addSp delSp modSp mod">
        <pc:chgData name="Katy Elizabeth Crout" userId="c2539806-68ef-4c2b-9689-e3b4ab591f97" providerId="ADAL" clId="{E53222CA-2442-4622-A940-BDC5A7360B4C}" dt="2024-01-23T19:03:23.386" v="13" actId="478"/>
        <pc:sldMkLst>
          <pc:docMk/>
          <pc:sldMk cId="271262548" sldId="260"/>
        </pc:sldMkLst>
        <pc:picChg chg="add mod">
          <ac:chgData name="Katy Elizabeth Crout" userId="c2539806-68ef-4c2b-9689-e3b4ab591f97" providerId="ADAL" clId="{E53222CA-2442-4622-A940-BDC5A7360B4C}" dt="2024-01-23T18:55:15.941" v="3" actId="1076"/>
          <ac:picMkLst>
            <pc:docMk/>
            <pc:sldMk cId="271262548" sldId="260"/>
            <ac:picMk id="6" creationId="{76109D1A-C58F-0D80-EF61-2544D5FF2F3F}"/>
          </ac:picMkLst>
        </pc:picChg>
        <pc:picChg chg="add del mod">
          <ac:chgData name="Katy Elizabeth Crout" userId="c2539806-68ef-4c2b-9689-e3b4ab591f97" providerId="ADAL" clId="{E53222CA-2442-4622-A940-BDC5A7360B4C}" dt="2024-01-23T18:55:48.570" v="7" actId="478"/>
          <ac:picMkLst>
            <pc:docMk/>
            <pc:sldMk cId="271262548" sldId="260"/>
            <ac:picMk id="7" creationId="{A68D9C6A-D223-330E-CCC7-FFF2429A132A}"/>
          </ac:picMkLst>
        </pc:picChg>
        <pc:picChg chg="add del mod">
          <ac:chgData name="Katy Elizabeth Crout" userId="c2539806-68ef-4c2b-9689-e3b4ab591f97" providerId="ADAL" clId="{E53222CA-2442-4622-A940-BDC5A7360B4C}" dt="2024-01-23T19:03:23.386" v="13" actId="478"/>
          <ac:picMkLst>
            <pc:docMk/>
            <pc:sldMk cId="271262548" sldId="260"/>
            <ac:picMk id="8" creationId="{FD2F0278-3104-F661-F130-3C04490325A4}"/>
          </ac:picMkLst>
        </pc:picChg>
        <pc:picChg chg="add del">
          <ac:chgData name="Katy Elizabeth Crout" userId="c2539806-68ef-4c2b-9689-e3b4ab591f97" providerId="ADAL" clId="{E53222CA-2442-4622-A940-BDC5A7360B4C}" dt="2024-01-23T18:55:17.165" v="4" actId="478"/>
          <ac:picMkLst>
            <pc:docMk/>
            <pc:sldMk cId="271262548" sldId="260"/>
            <ac:picMk id="1026" creationId="{BABFA47A-0043-A37A-0BEE-5CE2976601D9}"/>
          </ac:picMkLst>
        </pc:picChg>
      </pc:sldChg>
    </pc:docChg>
  </pc:docChgLst>
  <pc:docChgLst>
    <pc:chgData name="Katy Crout" userId="c2539806-68ef-4c2b-9689-e3b4ab591f97" providerId="ADAL" clId="{E53222CA-2442-4622-A940-BDC5A7360B4C}"/>
    <pc:docChg chg="modSld">
      <pc:chgData name="Katy Crout" userId="c2539806-68ef-4c2b-9689-e3b4ab591f97" providerId="ADAL" clId="{E53222CA-2442-4622-A940-BDC5A7360B4C}" dt="2024-05-30T14:50:55.525" v="92" actId="1076"/>
      <pc:docMkLst>
        <pc:docMk/>
      </pc:docMkLst>
      <pc:sldChg chg="addSp modSp mod">
        <pc:chgData name="Katy Crout" userId="c2539806-68ef-4c2b-9689-e3b4ab591f97" providerId="ADAL" clId="{E53222CA-2442-4622-A940-BDC5A7360B4C}" dt="2024-05-30T14:50:55.525" v="92" actId="1076"/>
        <pc:sldMkLst>
          <pc:docMk/>
          <pc:sldMk cId="2086631455" sldId="267"/>
        </pc:sldMkLst>
        <pc:spChg chg="add mod">
          <ac:chgData name="Katy Crout" userId="c2539806-68ef-4c2b-9689-e3b4ab591f97" providerId="ADAL" clId="{E53222CA-2442-4622-A940-BDC5A7360B4C}" dt="2024-05-30T14:50:55.525" v="92" actId="1076"/>
          <ac:spMkLst>
            <pc:docMk/>
            <pc:sldMk cId="2086631455" sldId="267"/>
            <ac:spMk id="9" creationId="{BE01394C-F723-BD84-84DC-2A63CDCC19F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298A6-FB5C-4D46-4C31-4AEDFBB61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491948-65A6-BC2B-5D09-9E136E28F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FB065-8784-C4A9-C5A1-958F9E198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D1525-6603-D501-8A1E-7ABBC7E5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52863-C0EB-AF83-B35A-F82D5D4D5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37563-7724-BE0C-6552-13D325B71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B0D5B4-87F6-CA0E-B124-24A7721FD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5D9BC-786F-8DB0-444D-53D9E25FE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F1474-BB67-151E-6485-03F4C8971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08B6F-4424-5A00-3BFC-030732AB8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3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08F940-780F-8E27-CB52-D08388B1D9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C0DDBC-5D79-4DE8-6FDA-E882FBD0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5B21F-A846-6F25-E58B-32712C923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F2490-FC99-B3DC-E88C-4FF1E57ED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B592C-BEFC-3F4D-F19C-13D265076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2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C3939-80DC-A407-7A84-664C9E93D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59294-D831-C87A-7533-B2DF786FB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D5B98-9DEA-F46F-CAB1-B62DF780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40FDA-24F5-138F-E418-0EF66B02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FE62F-1507-92D8-CD72-886647B3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4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05075-0721-53EE-BF95-7D607454F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9897D-B6AA-DB3B-771D-AFC43AF02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D4DEF-4539-0E11-DCF9-1F33AD84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D9240-2928-FA00-A7CE-5CAE6D8B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A4846-D28F-14B5-99C4-83495A9C6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9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F49A1-4BC4-82FC-321C-B0D58BD16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BDA1F-D707-3FF3-698A-486AF90D7D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1D8D0-5BA0-4047-2DB2-5ECEA8801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7897B-46F7-4EEC-F42D-D0990DAA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388E4-3C7F-EC2A-7F2A-A1FE3D03D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0C48E-AC9D-294F-F9A0-2841627B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8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878F3-CAC3-67C9-ED94-1B42154C0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ABF1A-7737-AE15-1F6A-1043948CC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3517B-555A-D3D7-3042-1028FD97C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8B181-0CF4-26B9-522E-9D6F34A70A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13FCAC-C9B2-5DBF-5F08-6BB33875E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05FED8-CE53-445F-A554-39133DE2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29382E-8A1D-82BC-B31F-A26BECD89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CF1EBF-9D4F-E1C5-CCB7-A4EB80AD6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0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F136-F6AC-BA89-9505-0918CE3B9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812C09-A9F3-0262-9A96-F93D0C426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FBEFE9-FED8-2385-035C-9D7310CE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F2CAB-6556-4BEE-21CD-765849012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2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E05EC1-443D-A428-224A-21593001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C8AB1A-0AEC-893D-CFA7-BEF8483B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5431A-03C4-AACC-5191-0032357C3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2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468CD-97D3-7E4E-6190-1488C536C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D3D8D-77CA-7D01-2EF8-6B6FCD543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66058-67BC-1250-1EB0-5B358291C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46F01-F827-91C3-5090-AB8E7B71D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3D4FE-FDA0-BD0E-06DB-EAE082B35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1A041-0056-D0C8-A347-052214651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2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D0B7B-63E0-0BBC-234D-D6CDF44A6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AA94C-423B-9836-4BC9-EC255260C2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B3202-BDDA-D016-8321-A44A78D70C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C2FE6-89B8-41E7-7B25-B474B2B7B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3D1BB-199A-0B4F-1CC3-A150EEA65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B2AAB-F286-E601-9EF8-5B8357156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5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F2B272-0034-4D91-5370-BE0BB9A71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93AA0-C8D8-516E-003B-02B3131FF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EA265-FE96-C347-ECE5-B0E13343FA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C326E-5809-4FC9-8CB5-8C3335D97EE0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68231-88D8-2D30-ABAD-8C581D0418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CB638-966A-9FB5-B228-E02D416DA3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8CF8A-165B-4293-8039-D2FA99E88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8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invasivespeciescentre.ca/invasive-species/meet-the-species/invasive-insects/elm-zigzag-sawfly/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://southernforesthealth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content.ces.ncsu.edu/elm-zigzag-sawfly" TargetMode="External"/><Relationship Id="rId10" Type="http://schemas.openxmlformats.org/officeDocument/2006/relationships/image" Target="../media/image21.png"/><Relationship Id="rId4" Type="http://schemas.openxmlformats.org/officeDocument/2006/relationships/hyperlink" Target="https://hgic.clemson.edu/factsheet/elm-zigzag-sawfly/" TargetMode="Externa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B80753B-DFA1-2E72-70DC-52085BE28EE4}"/>
              </a:ext>
            </a:extLst>
          </p:cNvPr>
          <p:cNvSpPr/>
          <p:nvPr/>
        </p:nvSpPr>
        <p:spPr>
          <a:xfrm>
            <a:off x="0" y="896845"/>
            <a:ext cx="12192000" cy="17311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88AD83-B7DB-5050-0681-A0364DA55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63075"/>
            <a:ext cx="12191999" cy="1198686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Elm Zigzag Sawfly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A442F8-18A1-7AB0-8B31-9457CD9F7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1" y="105036"/>
            <a:ext cx="3639627" cy="682811"/>
          </a:xfrm>
          <a:prstGeom prst="rect">
            <a:avLst/>
          </a:prstGeom>
        </p:spPr>
      </p:pic>
      <p:pic>
        <p:nvPicPr>
          <p:cNvPr id="15" name="Picture 14" descr="A green caterpillar on a leaf&#10;&#10;Description automatically generated">
            <a:extLst>
              <a:ext uri="{FF2B5EF4-FFF2-40B4-BE49-F238E27FC236}">
                <a16:creationId xmlns:a16="http://schemas.microsoft.com/office/drawing/2014/main" id="{B58761C6-9956-ED1A-BC0A-814020F221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95636"/>
            <a:ext cx="6383045" cy="41623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93301-CCD9-6809-AD92-12DFA4C310BC}"/>
              </a:ext>
            </a:extLst>
          </p:cNvPr>
          <p:cNvSpPr txBox="1"/>
          <p:nvPr/>
        </p:nvSpPr>
        <p:spPr>
          <a:xfrm>
            <a:off x="6614768" y="3604744"/>
            <a:ext cx="53532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Aproceros leucopoda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Invasive pest 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Defoliator on native and nonnative elm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Ulmus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species</a:t>
            </a:r>
          </a:p>
          <a:p>
            <a:pPr algn="ctr"/>
            <a:endParaRPr lang="en-US" dirty="0"/>
          </a:p>
        </p:txBody>
      </p:sp>
      <p:pic>
        <p:nvPicPr>
          <p:cNvPr id="24" name="Picture 23" descr="A close-up of a logo&#10;&#10;Description automatically generated">
            <a:extLst>
              <a:ext uri="{FF2B5EF4-FFF2-40B4-BE49-F238E27FC236}">
                <a16:creationId xmlns:a16="http://schemas.microsoft.com/office/drawing/2014/main" id="{509F8567-E1E4-AA45-AC6C-A3356F22B1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33" y="32345"/>
            <a:ext cx="3832086" cy="8281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F0651A-B108-1FDE-4D26-F8B5FE89E1E8}"/>
              </a:ext>
            </a:extLst>
          </p:cNvPr>
          <p:cNvSpPr txBox="1"/>
          <p:nvPr/>
        </p:nvSpPr>
        <p:spPr>
          <a:xfrm>
            <a:off x="0" y="6637548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981F6E-39E7-C9C3-E59E-359408CE7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377" y="41068"/>
            <a:ext cx="717244" cy="79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68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4" y="1911132"/>
            <a:ext cx="7718626" cy="434962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Defoliation events = weaken trees and predispose them to other pests and diseases</a:t>
            </a: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Defoliation several years in a row = potential tree death</a:t>
            </a: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Europe, EZS has been observed outcompeting native butterfly and moth species that feed on elms, leading to declines in their populations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Impact </a:t>
            </a:r>
          </a:p>
        </p:txBody>
      </p:sp>
      <p:pic>
        <p:nvPicPr>
          <p:cNvPr id="2050" name="Picture 2" descr="Several trees in a row with most of their foliage missing.">
            <a:extLst>
              <a:ext uri="{FF2B5EF4-FFF2-40B4-BE49-F238E27FC236}">
                <a16:creationId xmlns:a16="http://schemas.microsoft.com/office/drawing/2014/main" id="{90857AE5-0A3A-1975-1AA8-BBDE14845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1313894"/>
            <a:ext cx="4162425" cy="55441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63D8CC-838B-53DA-2B95-856BBE1593B7}"/>
              </a:ext>
            </a:extLst>
          </p:cNvPr>
          <p:cNvSpPr txBox="1"/>
          <p:nvPr/>
        </p:nvSpPr>
        <p:spPr>
          <a:xfrm>
            <a:off x="9456165" y="6627167"/>
            <a:ext cx="130924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Kelly Oten,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56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05" y="1816747"/>
            <a:ext cx="1143897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Little is known about EZS management currently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Most trees can survive minor defoliation events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management not always necessary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Small infestations can be picked off by hand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Insecticides: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Have had some success in Europe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Only for individual trees or small stands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 the US: insecticides labeled for use on other defoliators are likely to work (none 	currently labeled for use on EZS)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4112113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05" y="1619250"/>
            <a:ext cx="11574262" cy="1613817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Monitoring elm trees is key for preventing spread of EZS.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Report potential insect or damage sightings to your local extension agent.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Preventing the Spread </a:t>
            </a:r>
          </a:p>
        </p:txBody>
      </p:sp>
      <p:pic>
        <p:nvPicPr>
          <p:cNvPr id="8" name="Picture 7" descr="A green caterpillar on a leaf&#10;&#10;Description automatically generated">
            <a:extLst>
              <a:ext uri="{FF2B5EF4-FFF2-40B4-BE49-F238E27FC236}">
                <a16:creationId xmlns:a16="http://schemas.microsoft.com/office/drawing/2014/main" id="{3C924562-EBC1-D841-E344-75191409C2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27804" y="2369398"/>
            <a:ext cx="3453784" cy="48587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close up of a bug&#10;&#10;Description automatically generated">
            <a:extLst>
              <a:ext uri="{FF2B5EF4-FFF2-40B4-BE49-F238E27FC236}">
                <a16:creationId xmlns:a16="http://schemas.microsoft.com/office/drawing/2014/main" id="{72C6A567-ACBB-4C2E-A20E-F5379B2AC7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224" y="3070311"/>
            <a:ext cx="5193437" cy="34553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88E74C-6D22-D3AA-05BD-7C37B3427CF4}"/>
              </a:ext>
            </a:extLst>
          </p:cNvPr>
          <p:cNvSpPr txBox="1"/>
          <p:nvPr/>
        </p:nvSpPr>
        <p:spPr>
          <a:xfrm>
            <a:off x="5413232" y="6627168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19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823" y="1752983"/>
            <a:ext cx="9638523" cy="498119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Southern Regional Extension Forestry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http://southernforesthealth.net/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Invasive Species Center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https://www.invasivespeciescentre.ca/invasive-species/meet-the-species/invasive-insects/elm-zigzag-sawfly/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Clemson Home &amp; Garden Information Center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https://hgic.clemson.edu/factsheet/elm-zigzag-sawfly/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NC State Extension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https://content.ces.ncsu.edu/elm-zigzag-sawfly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Resources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94E1C2-46F0-28AA-B40E-BB412CAD97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266" y="1802786"/>
            <a:ext cx="829128" cy="7071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C9C853-F10B-11BB-37BB-C1B4962D4E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372" y="3037513"/>
            <a:ext cx="730915" cy="745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D2303F-16D9-15EC-1EBA-34404FC1B8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373" y="4314806"/>
            <a:ext cx="730915" cy="709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80D8F9-0546-465E-BA9A-304CF8C83C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1770" y="5551752"/>
            <a:ext cx="1130120" cy="7455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01394C-F723-BD84-84DC-2A63CDCC19F8}"/>
              </a:ext>
            </a:extLst>
          </p:cNvPr>
          <p:cNvSpPr txBox="1"/>
          <p:nvPr/>
        </p:nvSpPr>
        <p:spPr>
          <a:xfrm>
            <a:off x="7373917" y="5927953"/>
            <a:ext cx="4818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 Created by Katy Crout &amp; David Coyle (Clemson University); Reviewed by Paul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Merten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(US Forest Service) &amp; Kelly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Oten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(NC State)</a:t>
            </a:r>
          </a:p>
        </p:txBody>
      </p:sp>
    </p:spTree>
    <p:extLst>
      <p:ext uri="{BB962C8B-B14F-4D97-AF65-F5344CB8AC3E}">
        <p14:creationId xmlns:p14="http://schemas.microsoft.com/office/powerpoint/2010/main" val="208663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5212"/>
            <a:ext cx="7819053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Originally from East Asia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Detected in North America in 2020 (Quebec, ON, Canada)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Detected in the US in 2021 (Virginia)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Detected in New York, Maryland, and North Carolina in 2022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Introduction &amp; Detection </a:t>
            </a:r>
          </a:p>
        </p:txBody>
      </p:sp>
      <p:pic>
        <p:nvPicPr>
          <p:cNvPr id="1026" name="Picture 2" descr="Elm zigzag sawfly invades Eastern U.S. – Center for Invasive Species  Prevention">
            <a:extLst>
              <a:ext uri="{FF2B5EF4-FFF2-40B4-BE49-F238E27FC236}">
                <a16:creationId xmlns:a16="http://schemas.microsoft.com/office/drawing/2014/main" id="{BABFA47A-0043-A37A-0BEE-5CE2976601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"/>
          <a:stretch/>
        </p:blipFill>
        <p:spPr bwMode="auto">
          <a:xfrm>
            <a:off x="7743824" y="1327542"/>
            <a:ext cx="4448175" cy="543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42EAE0-B396-82FC-FEC3-CD06FD6E0000}"/>
              </a:ext>
            </a:extLst>
          </p:cNvPr>
          <p:cNvSpPr txBox="1"/>
          <p:nvPr/>
        </p:nvSpPr>
        <p:spPr>
          <a:xfrm>
            <a:off x="7743824" y="6597394"/>
            <a:ext cx="1184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Oten et al. 2023</a:t>
            </a:r>
          </a:p>
        </p:txBody>
      </p:sp>
    </p:spTree>
    <p:extLst>
      <p:ext uri="{BB962C8B-B14F-4D97-AF65-F5344CB8AC3E}">
        <p14:creationId xmlns:p14="http://schemas.microsoft.com/office/powerpoint/2010/main" val="271262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18" y="2110558"/>
            <a:ext cx="4097400" cy="3350614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Eggs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0.8-1.0 mm long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Blue-green in color, but turn black before hatching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Found along leaf margins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Identifying Characteristics </a:t>
            </a:r>
          </a:p>
        </p:txBody>
      </p:sp>
      <p:pic>
        <p:nvPicPr>
          <p:cNvPr id="6" name="Picture 5" descr="A close up of a leaf&#10;&#10;Description automatically generated">
            <a:extLst>
              <a:ext uri="{FF2B5EF4-FFF2-40B4-BE49-F238E27FC236}">
                <a16:creationId xmlns:a16="http://schemas.microsoft.com/office/drawing/2014/main" id="{FF0D1DFD-2ED7-7917-ADE5-A37ED0E318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163" y="1313896"/>
            <a:ext cx="7412837" cy="55441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DE22E49-00B3-31A2-B79C-130E01835DA9}"/>
              </a:ext>
            </a:extLst>
          </p:cNvPr>
          <p:cNvSpPr/>
          <p:nvPr/>
        </p:nvSpPr>
        <p:spPr>
          <a:xfrm>
            <a:off x="7208021" y="3004630"/>
            <a:ext cx="1748902" cy="156247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7AB6C5-516C-81CA-F712-2F40AFE93BDE}"/>
              </a:ext>
            </a:extLst>
          </p:cNvPr>
          <p:cNvSpPr txBox="1"/>
          <p:nvPr/>
        </p:nvSpPr>
        <p:spPr>
          <a:xfrm>
            <a:off x="4779163" y="6627168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6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06" y="1621438"/>
            <a:ext cx="6002694" cy="500130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Larvae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 grow up to 11 mm long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Start as a grayish-white color 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Turn green as they mature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 black band on their head with T-shaped black markings on their second and third pair of legs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Identifying Characteristics </a:t>
            </a:r>
          </a:p>
        </p:txBody>
      </p:sp>
      <p:pic>
        <p:nvPicPr>
          <p:cNvPr id="7" name="Picture 6" descr="A caterpillar on a leaf&#10;&#10;Description automatically generated">
            <a:extLst>
              <a:ext uri="{FF2B5EF4-FFF2-40B4-BE49-F238E27FC236}">
                <a16:creationId xmlns:a16="http://schemas.microsoft.com/office/drawing/2014/main" id="{B65F3C60-3C30-F569-D562-7AC873E129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5073" y="1313895"/>
            <a:ext cx="5876925" cy="28230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green caterpillar on a leaf&#10;&#10;Description automatically generated">
            <a:extLst>
              <a:ext uri="{FF2B5EF4-FFF2-40B4-BE49-F238E27FC236}">
                <a16:creationId xmlns:a16="http://schemas.microsoft.com/office/drawing/2014/main" id="{43A2ECED-288D-0CD2-9316-7CABC3AA7E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5074" y="4025960"/>
            <a:ext cx="5876925" cy="28320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DC15B-9A55-F47E-18A8-DA8FE5E14121}"/>
              </a:ext>
            </a:extLst>
          </p:cNvPr>
          <p:cNvSpPr txBox="1"/>
          <p:nvPr/>
        </p:nvSpPr>
        <p:spPr>
          <a:xfrm>
            <a:off x="10826464" y="3875073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84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3" y="1410522"/>
            <a:ext cx="6275033" cy="535767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Cocoons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Found attached to the underside of leaves, branches, or the ground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Create two different types of cocoons:</a:t>
            </a:r>
          </a:p>
          <a:p>
            <a:pPr marL="914400" lvl="2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Cocoons during summer months are loosely woven and net-like, commonly attached to leaves</a:t>
            </a:r>
          </a:p>
          <a:p>
            <a:pPr marL="914400" lvl="2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Cocoons created for overwintering are denser with solid walls, often found in leaf litter or the soil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Identifying Characteristics </a:t>
            </a:r>
          </a:p>
        </p:txBody>
      </p:sp>
      <p:pic>
        <p:nvPicPr>
          <p:cNvPr id="6" name="Picture 5" descr="A close-up of a bug on a leaf&#10;&#10;Description automatically generated">
            <a:extLst>
              <a:ext uri="{FF2B5EF4-FFF2-40B4-BE49-F238E27FC236}">
                <a16:creationId xmlns:a16="http://schemas.microsoft.com/office/drawing/2014/main" id="{791218EA-8C0F-9A0E-B35B-189C23257D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1518" y="1313895"/>
            <a:ext cx="5480482" cy="5544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BA8BD0-7F92-A270-7564-D33F8965EEB2}"/>
              </a:ext>
            </a:extLst>
          </p:cNvPr>
          <p:cNvSpPr txBox="1"/>
          <p:nvPr/>
        </p:nvSpPr>
        <p:spPr>
          <a:xfrm>
            <a:off x="10826464" y="6627168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49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38" y="1772347"/>
            <a:ext cx="5621888" cy="457214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Adults 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7-8 mm long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Shiny black with a white patch on the bottom of the thorax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Smoky brown wings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Yellow legs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Stingless wasp-like fly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Identifying Characteristics </a:t>
            </a:r>
          </a:p>
        </p:txBody>
      </p:sp>
      <p:pic>
        <p:nvPicPr>
          <p:cNvPr id="6" name="Picture 5" descr="A close-up of a black insect&#10;&#10;Description automatically generated">
            <a:extLst>
              <a:ext uri="{FF2B5EF4-FFF2-40B4-BE49-F238E27FC236}">
                <a16:creationId xmlns:a16="http://schemas.microsoft.com/office/drawing/2014/main" id="{67FD2C03-838F-DFDA-9326-71B65FA5DD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423" y="1671545"/>
            <a:ext cx="6742577" cy="44941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03F720-47AA-887A-2BA5-94BEB04E03CE}"/>
              </a:ext>
            </a:extLst>
          </p:cNvPr>
          <p:cNvSpPr txBox="1"/>
          <p:nvPr/>
        </p:nvSpPr>
        <p:spPr>
          <a:xfrm>
            <a:off x="8137943" y="6523312"/>
            <a:ext cx="136553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Bertone,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70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292" y="1831113"/>
            <a:ext cx="11481416" cy="45125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Reproduce through parthenogenesis </a:t>
            </a:r>
          </a:p>
          <a:p>
            <a:pPr marL="457200" lvl="1" indent="0" algn="ctr">
              <a:lnSpc>
                <a:spcPct val="15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male EZS has ever been found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Several generations per year possible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Females can lay up to 60 eggs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Eggs hatch within 8 days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Larvae go through 6 instars (~ 15 to 18 days)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Adults can emerge within 10 days after summer (non-wintering) cocoon creation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Life Cycle </a:t>
            </a:r>
          </a:p>
        </p:txBody>
      </p:sp>
    </p:spTree>
    <p:extLst>
      <p:ext uri="{BB962C8B-B14F-4D97-AF65-F5344CB8AC3E}">
        <p14:creationId xmlns:p14="http://schemas.microsoft.com/office/powerpoint/2010/main" val="3494893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31" y="3324223"/>
            <a:ext cx="3799920" cy="132754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Larvae feed on elm leaves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Ulmus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spp.)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Hosts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A211FB-893F-E69E-F82C-77EF3BF3B278}"/>
              </a:ext>
            </a:extLst>
          </p:cNvPr>
          <p:cNvSpPr txBox="1"/>
          <p:nvPr/>
        </p:nvSpPr>
        <p:spPr>
          <a:xfrm>
            <a:off x="5262465" y="1864853"/>
            <a:ext cx="6929535" cy="3901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US, EZS feeding has been reported on: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American elm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U. americana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Winged elm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U. alata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Siberian elm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U. pumila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Chinese elm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U. parvifolia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Ulmus ‘Cathedral’ Japanese x Siberian hybrid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English elm (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U. procera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E6A6CB0E-6A6E-FE88-3B76-F2E3CCD97A82}"/>
              </a:ext>
            </a:extLst>
          </p:cNvPr>
          <p:cNvSpPr/>
          <p:nvPr/>
        </p:nvSpPr>
        <p:spPr>
          <a:xfrm>
            <a:off x="3767041" y="3987994"/>
            <a:ext cx="1495424" cy="241106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0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67B565-CF24-0AE7-A1D1-7E88DE7A1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3138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BD6605-1F2E-789D-9FF4-D609A9E81DFD}"/>
              </a:ext>
            </a:extLst>
          </p:cNvPr>
          <p:cNvSpPr txBox="1"/>
          <p:nvPr/>
        </p:nvSpPr>
        <p:spPr>
          <a:xfrm>
            <a:off x="179033" y="-6825"/>
            <a:ext cx="11833934" cy="132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Arial Black" panose="020B0A04020102020204" pitchFamily="34" charset="0"/>
                <a:cs typeface="Arial" panose="020B0604020202020204" pitchFamily="34" charset="0"/>
              </a:rPr>
              <a:t>Elm Zigzag Sawfly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 Black" panose="020B0A04020102020204" pitchFamily="34" charset="0"/>
                <a:cs typeface="Arial" panose="020B0604020202020204" pitchFamily="34" charset="0"/>
              </a:rPr>
              <a:t>Signs of Damage </a:t>
            </a:r>
          </a:p>
        </p:txBody>
      </p:sp>
      <p:pic>
        <p:nvPicPr>
          <p:cNvPr id="8" name="Picture 7" descr="A green leaf with holes on it&#10;&#10;Description automatically generated">
            <a:extLst>
              <a:ext uri="{FF2B5EF4-FFF2-40B4-BE49-F238E27FC236}">
                <a16:creationId xmlns:a16="http://schemas.microsoft.com/office/drawing/2014/main" id="{E2AFCCB5-A7A8-78FB-6430-8CB334467B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843"/>
          <a:stretch/>
        </p:blipFill>
        <p:spPr>
          <a:xfrm>
            <a:off x="241078" y="2629771"/>
            <a:ext cx="3684711" cy="41350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hand holding a branch with leaves&#10;&#10;Description automatically generated">
            <a:extLst>
              <a:ext uri="{FF2B5EF4-FFF2-40B4-BE49-F238E27FC236}">
                <a16:creationId xmlns:a16="http://schemas.microsoft.com/office/drawing/2014/main" id="{EB9AAE3B-98AA-6A27-7B17-81ECF7BDF0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72"/>
          <a:stretch/>
        </p:blipFill>
        <p:spPr>
          <a:xfrm>
            <a:off x="4245650" y="2629259"/>
            <a:ext cx="3684712" cy="41350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large tree in a grassy field&#10;&#10;Description automatically generated">
            <a:extLst>
              <a:ext uri="{FF2B5EF4-FFF2-40B4-BE49-F238E27FC236}">
                <a16:creationId xmlns:a16="http://schemas.microsoft.com/office/drawing/2014/main" id="{2CCD1617-A226-A339-78F0-5C370597CD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05"/>
          <a:stretch/>
        </p:blipFill>
        <p:spPr>
          <a:xfrm>
            <a:off x="8250223" y="2629259"/>
            <a:ext cx="3684712" cy="41339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A9E3AC-B087-8E8C-57AE-F965212A1E68}"/>
              </a:ext>
            </a:extLst>
          </p:cNvPr>
          <p:cNvSpPr txBox="1"/>
          <p:nvPr/>
        </p:nvSpPr>
        <p:spPr>
          <a:xfrm>
            <a:off x="180413" y="1320718"/>
            <a:ext cx="3784253" cy="1287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Young larvae feeding create characteristic zigzag pattern on elm leaves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693C27-218E-CBCB-07B0-5A714450BB00}"/>
              </a:ext>
            </a:extLst>
          </p:cNvPr>
          <p:cNvSpPr txBox="1"/>
          <p:nvPr/>
        </p:nvSpPr>
        <p:spPr>
          <a:xfrm>
            <a:off x="4203875" y="1320718"/>
            <a:ext cx="3784252" cy="1287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Older larvae removes the zigzag pattern and consumes every part of the leaf except the large veins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C0BD-2864-B663-8B84-02C2C421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7336" y="1327543"/>
            <a:ext cx="3807138" cy="1287532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Large infestations can defoliate entire trees. Multiple years of defoliation can cause tree mortality.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681DEE8-CB6A-3610-90EC-BD1543729EF4}"/>
              </a:ext>
            </a:extLst>
          </p:cNvPr>
          <p:cNvCxnSpPr/>
          <p:nvPr/>
        </p:nvCxnSpPr>
        <p:spPr>
          <a:xfrm>
            <a:off x="4076320" y="1490426"/>
            <a:ext cx="0" cy="52728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AA71070-4C0A-E74F-8236-F3940AA0A43F}"/>
              </a:ext>
            </a:extLst>
          </p:cNvPr>
          <p:cNvCxnSpPr/>
          <p:nvPr/>
        </p:nvCxnSpPr>
        <p:spPr>
          <a:xfrm>
            <a:off x="8080893" y="1491449"/>
            <a:ext cx="0" cy="52728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9AADFE9-7792-EE28-226D-B4AE7C22DAB1}"/>
              </a:ext>
            </a:extLst>
          </p:cNvPr>
          <p:cNvSpPr txBox="1"/>
          <p:nvPr/>
        </p:nvSpPr>
        <p:spPr>
          <a:xfrm>
            <a:off x="5441378" y="6627168"/>
            <a:ext cx="130924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Kelly Oten, NC State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951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672</Words>
  <Application>Microsoft Office PowerPoint</Application>
  <PresentationFormat>Widescreen</PresentationFormat>
  <Paragraphs>103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Office Theme</vt:lpstr>
      <vt:lpstr>Elm Zigzag Sawfly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Katy Elizabeth Crout</dc:creator>
  <cp:lastModifiedBy>Katy Crout</cp:lastModifiedBy>
  <cp:revision>4</cp:revision>
  <dcterms:created xsi:type="dcterms:W3CDTF">2023-11-29T19:12:46Z</dcterms:created>
  <dcterms:modified xsi:type="dcterms:W3CDTF">2024-06-19T17:50:59Z</dcterms:modified>
</cp:coreProperties>
</file>