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7" r:id="rId2"/>
    <p:sldId id="260" r:id="rId3"/>
    <p:sldId id="281" r:id="rId4"/>
    <p:sldId id="282" r:id="rId5"/>
    <p:sldId id="268" r:id="rId6"/>
    <p:sldId id="269" r:id="rId7"/>
    <p:sldId id="270" r:id="rId8"/>
    <p:sldId id="278" r:id="rId9"/>
    <p:sldId id="271" r:id="rId10"/>
    <p:sldId id="272" r:id="rId11"/>
    <p:sldId id="279" r:id="rId12"/>
    <p:sldId id="275" r:id="rId13"/>
    <p:sldId id="280" r:id="rId14"/>
    <p:sldId id="276" r:id="rId15"/>
    <p:sldId id="273" r:id="rId16"/>
    <p:sldId id="274" r:id="rId17"/>
    <p:sldId id="267"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F8E5E"/>
    <a:srgbClr val="A3877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94660"/>
  </p:normalViewPr>
  <p:slideViewPr>
    <p:cSldViewPr snapToGrid="0">
      <p:cViewPr varScale="1">
        <p:scale>
          <a:sx n="82" d="100"/>
          <a:sy n="82" d="100"/>
        </p:scale>
        <p:origin x="894" y="9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6/11/relationships/changesInfo" Target="changesInfos/changesInfo1.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y Elizabeth Crout Moretti" userId="c2539806-68ef-4c2b-9689-e3b4ab591f97" providerId="ADAL" clId="{10C91225-9C88-4A0B-A763-E0E6F5EC7F24}"/>
    <pc:docChg chg="custSel modSld">
      <pc:chgData name="Katy Elizabeth Crout Moretti" userId="c2539806-68ef-4c2b-9689-e3b4ab591f97" providerId="ADAL" clId="{10C91225-9C88-4A0B-A763-E0E6F5EC7F24}" dt="2024-07-15T15:50:08.094" v="85" actId="20577"/>
      <pc:docMkLst>
        <pc:docMk/>
      </pc:docMkLst>
      <pc:sldChg chg="modSp mod">
        <pc:chgData name="Katy Elizabeth Crout Moretti" userId="c2539806-68ef-4c2b-9689-e3b4ab591f97" providerId="ADAL" clId="{10C91225-9C88-4A0B-A763-E0E6F5EC7F24}" dt="2024-07-15T15:43:04.597" v="44" actId="1076"/>
        <pc:sldMkLst>
          <pc:docMk/>
          <pc:sldMk cId="2056584431" sldId="268"/>
        </pc:sldMkLst>
        <pc:spChg chg="mod">
          <ac:chgData name="Katy Elizabeth Crout Moretti" userId="c2539806-68ef-4c2b-9689-e3b4ab591f97" providerId="ADAL" clId="{10C91225-9C88-4A0B-A763-E0E6F5EC7F24}" dt="2024-07-15T15:43:04.597" v="44" actId="1076"/>
          <ac:spMkLst>
            <pc:docMk/>
            <pc:sldMk cId="2056584431" sldId="268"/>
            <ac:spMk id="3" creationId="{66ADC0BD-2864-B663-8B84-02C2C421E0D9}"/>
          </ac:spMkLst>
        </pc:spChg>
      </pc:sldChg>
      <pc:sldChg chg="modSp mod">
        <pc:chgData name="Katy Elizabeth Crout Moretti" userId="c2539806-68ef-4c2b-9689-e3b4ab591f97" providerId="ADAL" clId="{10C91225-9C88-4A0B-A763-E0E6F5EC7F24}" dt="2024-07-15T15:43:50.916" v="68" actId="20577"/>
        <pc:sldMkLst>
          <pc:docMk/>
          <pc:sldMk cId="2320018980" sldId="269"/>
        </pc:sldMkLst>
        <pc:spChg chg="mod">
          <ac:chgData name="Katy Elizabeth Crout Moretti" userId="c2539806-68ef-4c2b-9689-e3b4ab591f97" providerId="ADAL" clId="{10C91225-9C88-4A0B-A763-E0E6F5EC7F24}" dt="2024-07-15T15:43:50.916" v="68" actId="20577"/>
          <ac:spMkLst>
            <pc:docMk/>
            <pc:sldMk cId="2320018980" sldId="269"/>
            <ac:spMk id="3" creationId="{66ADC0BD-2864-B663-8B84-02C2C421E0D9}"/>
          </ac:spMkLst>
        </pc:spChg>
      </pc:sldChg>
      <pc:sldChg chg="modSp mod">
        <pc:chgData name="Katy Elizabeth Crout Moretti" userId="c2539806-68ef-4c2b-9689-e3b4ab591f97" providerId="ADAL" clId="{10C91225-9C88-4A0B-A763-E0E6F5EC7F24}" dt="2024-07-15T15:46:20.748" v="72" actId="1076"/>
        <pc:sldMkLst>
          <pc:docMk/>
          <pc:sldMk cId="2520047346" sldId="270"/>
        </pc:sldMkLst>
        <pc:spChg chg="mod">
          <ac:chgData name="Katy Elizabeth Crout Moretti" userId="c2539806-68ef-4c2b-9689-e3b4ab591f97" providerId="ADAL" clId="{10C91225-9C88-4A0B-A763-E0E6F5EC7F24}" dt="2024-07-15T15:46:20.748" v="72" actId="1076"/>
          <ac:spMkLst>
            <pc:docMk/>
            <pc:sldMk cId="2520047346" sldId="270"/>
            <ac:spMk id="3" creationId="{66ADC0BD-2864-B663-8B84-02C2C421E0D9}"/>
          </ac:spMkLst>
        </pc:spChg>
      </pc:sldChg>
      <pc:sldChg chg="modSp mod">
        <pc:chgData name="Katy Elizabeth Crout Moretti" userId="c2539806-68ef-4c2b-9689-e3b4ab591f97" providerId="ADAL" clId="{10C91225-9C88-4A0B-A763-E0E6F5EC7F24}" dt="2024-07-15T15:49:35.383" v="81" actId="14100"/>
        <pc:sldMkLst>
          <pc:docMk/>
          <pc:sldMk cId="1355943767" sldId="271"/>
        </pc:sldMkLst>
        <pc:spChg chg="mod">
          <ac:chgData name="Katy Elizabeth Crout Moretti" userId="c2539806-68ef-4c2b-9689-e3b4ab591f97" providerId="ADAL" clId="{10C91225-9C88-4A0B-A763-E0E6F5EC7F24}" dt="2024-07-15T15:49:35.383" v="81" actId="14100"/>
          <ac:spMkLst>
            <pc:docMk/>
            <pc:sldMk cId="1355943767" sldId="271"/>
            <ac:spMk id="3" creationId="{66ADC0BD-2864-B663-8B84-02C2C421E0D9}"/>
          </ac:spMkLst>
        </pc:spChg>
      </pc:sldChg>
      <pc:sldChg chg="modSp mod">
        <pc:chgData name="Katy Elizabeth Crout Moretti" userId="c2539806-68ef-4c2b-9689-e3b4ab591f97" providerId="ADAL" clId="{10C91225-9C88-4A0B-A763-E0E6F5EC7F24}" dt="2024-07-15T15:50:08.094" v="85" actId="20577"/>
        <pc:sldMkLst>
          <pc:docMk/>
          <pc:sldMk cId="2334975922" sldId="272"/>
        </pc:sldMkLst>
        <pc:spChg chg="mod">
          <ac:chgData name="Katy Elizabeth Crout Moretti" userId="c2539806-68ef-4c2b-9689-e3b4ab591f97" providerId="ADAL" clId="{10C91225-9C88-4A0B-A763-E0E6F5EC7F24}" dt="2024-07-15T15:50:08.094" v="85" actId="20577"/>
          <ac:spMkLst>
            <pc:docMk/>
            <pc:sldMk cId="2334975922" sldId="272"/>
            <ac:spMk id="3" creationId="{66ADC0BD-2864-B663-8B84-02C2C421E0D9}"/>
          </ac:spMkLst>
        </pc:spChg>
      </pc:sldChg>
      <pc:sldChg chg="modSp mod">
        <pc:chgData name="Katy Elizabeth Crout Moretti" userId="c2539806-68ef-4c2b-9689-e3b4ab591f97" providerId="ADAL" clId="{10C91225-9C88-4A0B-A763-E0E6F5EC7F24}" dt="2024-07-15T15:42:23.669" v="37" actId="14100"/>
        <pc:sldMkLst>
          <pc:docMk/>
          <pc:sldMk cId="616421923" sldId="281"/>
        </pc:sldMkLst>
        <pc:spChg chg="mod">
          <ac:chgData name="Katy Elizabeth Crout Moretti" userId="c2539806-68ef-4c2b-9689-e3b4ab591f97" providerId="ADAL" clId="{10C91225-9C88-4A0B-A763-E0E6F5EC7F24}" dt="2024-07-15T15:42:11.459" v="35" actId="1076"/>
          <ac:spMkLst>
            <pc:docMk/>
            <pc:sldMk cId="616421923" sldId="281"/>
            <ac:spMk id="3" creationId="{66ADC0BD-2864-B663-8B84-02C2C421E0D9}"/>
          </ac:spMkLst>
        </pc:spChg>
        <pc:spChg chg="mod">
          <ac:chgData name="Katy Elizabeth Crout Moretti" userId="c2539806-68ef-4c2b-9689-e3b4ab591f97" providerId="ADAL" clId="{10C91225-9C88-4A0B-A763-E0E6F5EC7F24}" dt="2024-07-15T15:42:23.669" v="37" actId="14100"/>
          <ac:spMkLst>
            <pc:docMk/>
            <pc:sldMk cId="616421923" sldId="281"/>
            <ac:spMk id="8" creationId="{38FE6E9C-38BC-32A9-BAA3-1BA88E9ECD9A}"/>
          </ac:spMkLst>
        </pc:spChg>
      </pc:sldChg>
      <pc:sldChg chg="modSp mod">
        <pc:chgData name="Katy Elizabeth Crout Moretti" userId="c2539806-68ef-4c2b-9689-e3b4ab591f97" providerId="ADAL" clId="{10C91225-9C88-4A0B-A763-E0E6F5EC7F24}" dt="2024-07-15T15:42:36.730" v="38" actId="114"/>
        <pc:sldMkLst>
          <pc:docMk/>
          <pc:sldMk cId="2115929800" sldId="282"/>
        </pc:sldMkLst>
        <pc:spChg chg="mod">
          <ac:chgData name="Katy Elizabeth Crout Moretti" userId="c2539806-68ef-4c2b-9689-e3b4ab591f97" providerId="ADAL" clId="{10C91225-9C88-4A0B-A763-E0E6F5EC7F24}" dt="2024-07-15T15:42:36.730" v="38" actId="114"/>
          <ac:spMkLst>
            <pc:docMk/>
            <pc:sldMk cId="2115929800" sldId="282"/>
            <ac:spMk id="21" creationId="{CAF658A1-57C3-A70B-D64B-5A23E2E8D62E}"/>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2CDCFE-3833-2039-B254-8342ABEA79C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99B8F1A6-3F7F-AFF6-67B8-CB2ADF29D8D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966F60E-6121-FB85-5E2C-89B9ACB6EF7C}"/>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5" name="Footer Placeholder 4">
            <a:extLst>
              <a:ext uri="{FF2B5EF4-FFF2-40B4-BE49-F238E27FC236}">
                <a16:creationId xmlns:a16="http://schemas.microsoft.com/office/drawing/2014/main" id="{28B2FF22-C0F3-16A0-34A8-4C5013C32D7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921E053-D039-98A4-A56C-6398E860044F}"/>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1633665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4E1452-3F0C-33BC-3B77-097F8B68DD0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1BFEF254-ECFC-77BF-736F-13910E67999B}"/>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44126ED-2924-2F54-9AE4-E354C8BE03C2}"/>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5" name="Footer Placeholder 4">
            <a:extLst>
              <a:ext uri="{FF2B5EF4-FFF2-40B4-BE49-F238E27FC236}">
                <a16:creationId xmlns:a16="http://schemas.microsoft.com/office/drawing/2014/main" id="{644BD1C6-8AFA-E04A-4141-12A8E979E9D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3895B74-EAE2-BF8E-84C1-8B3F8188CA06}"/>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3645102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1586CCE-E133-FE81-D1D6-582A23FFB6F4}"/>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736C345A-A20D-C42C-50C2-AE6E19089939}"/>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59D30B9-4EC2-ADD6-5B69-4630162DD41A}"/>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5" name="Footer Placeholder 4">
            <a:extLst>
              <a:ext uri="{FF2B5EF4-FFF2-40B4-BE49-F238E27FC236}">
                <a16:creationId xmlns:a16="http://schemas.microsoft.com/office/drawing/2014/main" id="{A572DD6C-559D-4781-15A3-BFE0444DFF9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6A4CC9E6-5548-C69B-4CDD-126EA04B5002}"/>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28207475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84C4F3-9BD6-A3D2-CE32-038D2104289A}"/>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019C6D75-356B-CE48-FBAE-0176DE00180D}"/>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FCDECCF-68C3-B361-3B7D-7CF3AF4DC94A}"/>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5" name="Footer Placeholder 4">
            <a:extLst>
              <a:ext uri="{FF2B5EF4-FFF2-40B4-BE49-F238E27FC236}">
                <a16:creationId xmlns:a16="http://schemas.microsoft.com/office/drawing/2014/main" id="{33761A38-7C4C-6081-5B7A-6553468EDCC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98D241B-F51E-6EE5-5279-89527F44E09F}"/>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5275184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6378B4-E576-0F90-B7FF-4ACD82424AC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D17934FF-519F-E32F-C06A-21FA4713780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29EEB849-BEDA-FF54-99E7-F10DD03C061C}"/>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5" name="Footer Placeholder 4">
            <a:extLst>
              <a:ext uri="{FF2B5EF4-FFF2-40B4-BE49-F238E27FC236}">
                <a16:creationId xmlns:a16="http://schemas.microsoft.com/office/drawing/2014/main" id="{6011440E-F946-755D-0C66-B0A29E35230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F69D2C5-1119-CD4A-0BCE-49A6E5E86E9B}"/>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19183035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741EAC-0E76-E856-6E20-18B886AA9FB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9F1D76B-B794-583C-F378-6C2EB2E12D10}"/>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B1A56EE8-E750-BA51-85DC-F5F6B23484B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25D00650-E906-3178-E64D-69AD37A69EE0}"/>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6" name="Footer Placeholder 5">
            <a:extLst>
              <a:ext uri="{FF2B5EF4-FFF2-40B4-BE49-F238E27FC236}">
                <a16:creationId xmlns:a16="http://schemas.microsoft.com/office/drawing/2014/main" id="{C94588AB-868B-24B4-54E9-D444E9C4C12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1CC994F-D8C2-3FF3-489D-789E2A1BAFA1}"/>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10039187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749C50-0563-3FD3-D55F-B7595F722F61}"/>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6DC14067-0795-ECCB-D0E2-F0D3F8FEDEB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AC66ED-25BD-A937-25FE-EF05435256F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476F3F8-22B1-13AE-73DB-171078A8E34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12DCAFD-0E59-E610-50C8-F36582330D96}"/>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3B22A24-3674-A66E-CA13-98CF7AB69C56}"/>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8" name="Footer Placeholder 7">
            <a:extLst>
              <a:ext uri="{FF2B5EF4-FFF2-40B4-BE49-F238E27FC236}">
                <a16:creationId xmlns:a16="http://schemas.microsoft.com/office/drawing/2014/main" id="{7D595616-60C7-564B-6025-6245B84792DE}"/>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5397B21B-9031-30D3-7D1A-5F900857FE15}"/>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29622795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BE5931-5B20-8895-3C9C-5FFC028558D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6A592E3-656C-C2D5-A315-61464DA46190}"/>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4" name="Footer Placeholder 3">
            <a:extLst>
              <a:ext uri="{FF2B5EF4-FFF2-40B4-BE49-F238E27FC236}">
                <a16:creationId xmlns:a16="http://schemas.microsoft.com/office/drawing/2014/main" id="{EDF1EA01-DEB6-90B7-70E7-9218EAB712EE}"/>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0AF0B35-7849-56E1-15F4-C902C836FE9C}"/>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19587439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571AED7-86E5-37DA-B97F-09E936B508C0}"/>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3" name="Footer Placeholder 2">
            <a:extLst>
              <a:ext uri="{FF2B5EF4-FFF2-40B4-BE49-F238E27FC236}">
                <a16:creationId xmlns:a16="http://schemas.microsoft.com/office/drawing/2014/main" id="{C83CC9C0-8852-3669-D69E-1763442BFD4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D893AAF8-4167-F1DC-C93A-0CBF0132E25C}"/>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38352130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53B4B6-62B8-3D41-E993-2989B196DFD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AA91C73-D774-AA74-4728-79E1E7EA2480}"/>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5D2B7C5-96BD-CCA3-73BC-A5573692769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CFD9EBA-125E-136F-98EC-6AD3FF82B7C6}"/>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6" name="Footer Placeholder 5">
            <a:extLst>
              <a:ext uri="{FF2B5EF4-FFF2-40B4-BE49-F238E27FC236}">
                <a16:creationId xmlns:a16="http://schemas.microsoft.com/office/drawing/2014/main" id="{20B63A4C-BF9D-B5BB-B58C-3488C8C3F26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6823F57-F17E-1B88-38A3-4A65DFAEB31E}"/>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11430807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FAAFB3-2BD6-99B1-2F1F-4EC5286B9A7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9820BF3-A42F-5047-9BE2-4CA5FE870D8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28D579F0-F6AE-8876-4A0B-E1546A21173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5E5A658-42B1-C4D2-4CB0-12F2A2395F33}"/>
              </a:ext>
            </a:extLst>
          </p:cNvPr>
          <p:cNvSpPr>
            <a:spLocks noGrp="1"/>
          </p:cNvSpPr>
          <p:nvPr>
            <p:ph type="dt" sz="half" idx="10"/>
          </p:nvPr>
        </p:nvSpPr>
        <p:spPr/>
        <p:txBody>
          <a:bodyPr/>
          <a:lstStyle/>
          <a:p>
            <a:fld id="{D820362D-8344-4501-8C00-0CDBE1E60A39}" type="datetimeFigureOut">
              <a:rPr lang="en-US" smtClean="0"/>
              <a:t>7/15/2024</a:t>
            </a:fld>
            <a:endParaRPr lang="en-US"/>
          </a:p>
        </p:txBody>
      </p:sp>
      <p:sp>
        <p:nvSpPr>
          <p:cNvPr id="6" name="Footer Placeholder 5">
            <a:extLst>
              <a:ext uri="{FF2B5EF4-FFF2-40B4-BE49-F238E27FC236}">
                <a16:creationId xmlns:a16="http://schemas.microsoft.com/office/drawing/2014/main" id="{BDAB91DB-0211-E7E8-C01C-D96EA2E4AD63}"/>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3B818DD-B9FA-B1A2-625A-2A4718610313}"/>
              </a:ext>
            </a:extLst>
          </p:cNvPr>
          <p:cNvSpPr>
            <a:spLocks noGrp="1"/>
          </p:cNvSpPr>
          <p:nvPr>
            <p:ph type="sldNum" sz="quarter" idx="12"/>
          </p:nvPr>
        </p:nvSpPr>
        <p:spPr/>
        <p:txBody>
          <a:bodyPr/>
          <a:lstStyle/>
          <a:p>
            <a:fld id="{17E42ADA-E81D-4D8A-B306-81905982ECF8}" type="slidenum">
              <a:rPr lang="en-US" smtClean="0"/>
              <a:t>‹#›</a:t>
            </a:fld>
            <a:endParaRPr lang="en-US"/>
          </a:p>
        </p:txBody>
      </p:sp>
    </p:spTree>
    <p:extLst>
      <p:ext uri="{BB962C8B-B14F-4D97-AF65-F5344CB8AC3E}">
        <p14:creationId xmlns:p14="http://schemas.microsoft.com/office/powerpoint/2010/main" val="33653537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1983753-CC48-7E83-DF5B-001ADD4EA0C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F4F6716-8247-26A8-BACA-E70E15F4330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71E9ED2-51B9-297E-DC73-01EBAAAAFE6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D820362D-8344-4501-8C00-0CDBE1E60A39}" type="datetimeFigureOut">
              <a:rPr lang="en-US" smtClean="0"/>
              <a:t>7/15/2024</a:t>
            </a:fld>
            <a:endParaRPr lang="en-US"/>
          </a:p>
        </p:txBody>
      </p:sp>
      <p:sp>
        <p:nvSpPr>
          <p:cNvPr id="5" name="Footer Placeholder 4">
            <a:extLst>
              <a:ext uri="{FF2B5EF4-FFF2-40B4-BE49-F238E27FC236}">
                <a16:creationId xmlns:a16="http://schemas.microsoft.com/office/drawing/2014/main" id="{8729DD2F-C35F-B93A-9A4D-BAED484F583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E1B5E46-0FD6-C226-9F19-AA9ABC8F1C9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7E42ADA-E81D-4D8A-B306-81905982ECF8}" type="slidenum">
              <a:rPr lang="en-US" smtClean="0"/>
              <a:t>‹#›</a:t>
            </a:fld>
            <a:endParaRPr lang="en-US"/>
          </a:p>
        </p:txBody>
      </p:sp>
    </p:spTree>
    <p:extLst>
      <p:ext uri="{BB962C8B-B14F-4D97-AF65-F5344CB8AC3E}">
        <p14:creationId xmlns:p14="http://schemas.microsoft.com/office/powerpoint/2010/main" val="4782362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invasivespeciescentre.ca/invasive-species/meet-the-species/invasive-insects/sirex-woodwasp/" TargetMode="External"/><Relationship Id="rId7" Type="http://schemas.openxmlformats.org/officeDocument/2006/relationships/image" Target="../media/image25.png"/><Relationship Id="rId2" Type="http://schemas.openxmlformats.org/officeDocument/2006/relationships/hyperlink" Target="http://southernforesthealth.net/" TargetMode="Externa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hyperlink" Target="https://www.fs.usda.gov/foresthealth/technology/pdfs/FHAAST-2019-01_Biology_Ecology_Sirex_noctilio.pdf" TargetMode="Externa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13DA380-62FE-C45F-F1B8-D01A231AF879}"/>
              </a:ext>
            </a:extLst>
          </p:cNvPr>
          <p:cNvPicPr>
            <a:picLocks noChangeAspect="1"/>
          </p:cNvPicPr>
          <p:nvPr/>
        </p:nvPicPr>
        <p:blipFill>
          <a:blip r:embed="rId2"/>
          <a:stretch>
            <a:fillRect/>
          </a:stretch>
        </p:blipFill>
        <p:spPr>
          <a:xfrm>
            <a:off x="-1" y="2612526"/>
            <a:ext cx="6469294" cy="4245474"/>
          </a:xfrm>
          <a:prstGeom prst="rect">
            <a:avLst/>
          </a:prstGeom>
          <a:ln>
            <a:solidFill>
              <a:schemeClr val="tx1"/>
            </a:solidFill>
          </a:ln>
        </p:spPr>
      </p:pic>
      <p:sp>
        <p:nvSpPr>
          <p:cNvPr id="13" name="Rectangle 12">
            <a:extLst>
              <a:ext uri="{FF2B5EF4-FFF2-40B4-BE49-F238E27FC236}">
                <a16:creationId xmlns:a16="http://schemas.microsoft.com/office/drawing/2014/main" id="{1B80753B-DFA1-2E72-70DC-52085BE28EE4}"/>
              </a:ext>
            </a:extLst>
          </p:cNvPr>
          <p:cNvSpPr/>
          <p:nvPr/>
        </p:nvSpPr>
        <p:spPr>
          <a:xfrm>
            <a:off x="0" y="896845"/>
            <a:ext cx="12192000" cy="1731146"/>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288AD83-B7DB-5050-0681-A0364DA55135}"/>
              </a:ext>
            </a:extLst>
          </p:cNvPr>
          <p:cNvSpPr>
            <a:spLocks noGrp="1"/>
          </p:cNvSpPr>
          <p:nvPr>
            <p:ph type="ctrTitle"/>
          </p:nvPr>
        </p:nvSpPr>
        <p:spPr>
          <a:xfrm>
            <a:off x="0" y="1163075"/>
            <a:ext cx="12191999" cy="1198686"/>
          </a:xfrm>
        </p:spPr>
        <p:txBody>
          <a:bodyPr>
            <a:normAutofit/>
          </a:bodyPr>
          <a:lstStyle/>
          <a:p>
            <a:r>
              <a:rPr lang="en-US" sz="7200" b="1" dirty="0">
                <a:latin typeface="Arial" panose="020B0604020202020204" pitchFamily="34" charset="0"/>
                <a:cs typeface="Arial" panose="020B0604020202020204" pitchFamily="34" charset="0"/>
              </a:rPr>
              <a:t>Sirex </a:t>
            </a:r>
            <a:r>
              <a:rPr lang="en-US" sz="7200" b="1" dirty="0" err="1">
                <a:latin typeface="Arial" panose="020B0604020202020204" pitchFamily="34" charset="0"/>
                <a:cs typeface="Arial" panose="020B0604020202020204" pitchFamily="34" charset="0"/>
              </a:rPr>
              <a:t>Woodwasp</a:t>
            </a:r>
            <a:endParaRPr lang="en-US" sz="7200" b="1" dirty="0">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74A442F8-18A1-7AB0-8B31-9457CD9F7ACC}"/>
              </a:ext>
            </a:extLst>
          </p:cNvPr>
          <p:cNvPicPr>
            <a:picLocks noChangeAspect="1"/>
          </p:cNvPicPr>
          <p:nvPr/>
        </p:nvPicPr>
        <p:blipFill>
          <a:blip r:embed="rId3"/>
          <a:stretch>
            <a:fillRect/>
          </a:stretch>
        </p:blipFill>
        <p:spPr>
          <a:xfrm>
            <a:off x="103681" y="105036"/>
            <a:ext cx="3639627" cy="682811"/>
          </a:xfrm>
          <a:prstGeom prst="rect">
            <a:avLst/>
          </a:prstGeom>
        </p:spPr>
      </p:pic>
      <p:sp>
        <p:nvSpPr>
          <p:cNvPr id="16" name="TextBox 15">
            <a:extLst>
              <a:ext uri="{FF2B5EF4-FFF2-40B4-BE49-F238E27FC236}">
                <a16:creationId xmlns:a16="http://schemas.microsoft.com/office/drawing/2014/main" id="{68793301-CCD9-6809-AD92-12DFA4C310BC}"/>
              </a:ext>
            </a:extLst>
          </p:cNvPr>
          <p:cNvSpPr txBox="1"/>
          <p:nvPr/>
        </p:nvSpPr>
        <p:spPr>
          <a:xfrm>
            <a:off x="7001734" y="3628712"/>
            <a:ext cx="4716553" cy="2251642"/>
          </a:xfrm>
          <a:prstGeom prst="rect">
            <a:avLst/>
          </a:prstGeom>
          <a:noFill/>
        </p:spPr>
        <p:txBody>
          <a:bodyPr wrap="square" rtlCol="0">
            <a:spAutoFit/>
          </a:bodyPr>
          <a:lstStyle/>
          <a:p>
            <a:pPr algn="ctr">
              <a:lnSpc>
                <a:spcPct val="150000"/>
              </a:lnSpc>
            </a:pPr>
            <a:r>
              <a:rPr lang="en-US" sz="2400" i="1" dirty="0">
                <a:latin typeface="Arial" panose="020B0604020202020204" pitchFamily="34" charset="0"/>
                <a:cs typeface="Arial" panose="020B0604020202020204" pitchFamily="34" charset="0"/>
              </a:rPr>
              <a:t>Sirex noctilio</a:t>
            </a:r>
          </a:p>
          <a:p>
            <a:pPr algn="ctr">
              <a:lnSpc>
                <a:spcPct val="150000"/>
              </a:lnSpc>
            </a:pPr>
            <a:r>
              <a:rPr lang="en-US" sz="2400" dirty="0">
                <a:latin typeface="Arial" panose="020B0604020202020204" pitchFamily="34" charset="0"/>
                <a:cs typeface="Arial" panose="020B0604020202020204" pitchFamily="34" charset="0"/>
              </a:rPr>
              <a:t>Invasive pest</a:t>
            </a:r>
          </a:p>
          <a:p>
            <a:pPr algn="ctr">
              <a:lnSpc>
                <a:spcPct val="150000"/>
              </a:lnSpc>
            </a:pPr>
            <a:r>
              <a:rPr lang="en-US" sz="2400" dirty="0">
                <a:latin typeface="Arial" panose="020B0604020202020204" pitchFamily="34" charset="0"/>
                <a:cs typeface="Arial" panose="020B0604020202020204" pitchFamily="34" charset="0"/>
              </a:rPr>
              <a:t>Threat to North American pine (</a:t>
            </a:r>
            <a:r>
              <a:rPr lang="en-US" sz="2400" i="1" dirty="0">
                <a:latin typeface="Arial" panose="020B0604020202020204" pitchFamily="34" charset="0"/>
                <a:cs typeface="Arial" panose="020B0604020202020204" pitchFamily="34" charset="0"/>
              </a:rPr>
              <a:t>Pinus</a:t>
            </a:r>
            <a:r>
              <a:rPr lang="en-US" sz="2400" dirty="0">
                <a:latin typeface="Arial" panose="020B0604020202020204" pitchFamily="34" charset="0"/>
                <a:cs typeface="Arial" panose="020B0604020202020204" pitchFamily="34" charset="0"/>
              </a:rPr>
              <a:t>) species</a:t>
            </a:r>
            <a:endParaRPr lang="en-US" i="1" dirty="0"/>
          </a:p>
        </p:txBody>
      </p:sp>
      <p:pic>
        <p:nvPicPr>
          <p:cNvPr id="24" name="Picture 23" descr="A close-up of a logo&#10;&#10;Description automatically generated">
            <a:extLst>
              <a:ext uri="{FF2B5EF4-FFF2-40B4-BE49-F238E27FC236}">
                <a16:creationId xmlns:a16="http://schemas.microsoft.com/office/drawing/2014/main" id="{509F8567-E1E4-AA45-AC6C-A3356F22B1E2}"/>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256233" y="32345"/>
            <a:ext cx="3832086" cy="828192"/>
          </a:xfrm>
          <a:prstGeom prst="rect">
            <a:avLst/>
          </a:prstGeom>
        </p:spPr>
      </p:pic>
      <p:pic>
        <p:nvPicPr>
          <p:cNvPr id="5" name="Picture 4">
            <a:extLst>
              <a:ext uri="{FF2B5EF4-FFF2-40B4-BE49-F238E27FC236}">
                <a16:creationId xmlns:a16="http://schemas.microsoft.com/office/drawing/2014/main" id="{86981F6E-39E7-C9C3-E59E-359408CE74EC}"/>
              </a:ext>
            </a:extLst>
          </p:cNvPr>
          <p:cNvPicPr>
            <a:picLocks noChangeAspect="1"/>
          </p:cNvPicPr>
          <p:nvPr/>
        </p:nvPicPr>
        <p:blipFill>
          <a:blip r:embed="rId5"/>
          <a:stretch>
            <a:fillRect/>
          </a:stretch>
        </p:blipFill>
        <p:spPr>
          <a:xfrm>
            <a:off x="5737377" y="41068"/>
            <a:ext cx="717244" cy="794868"/>
          </a:xfrm>
          <a:prstGeom prst="rect">
            <a:avLst/>
          </a:prstGeom>
        </p:spPr>
      </p:pic>
      <p:sp>
        <p:nvSpPr>
          <p:cNvPr id="3" name="TextBox 2">
            <a:extLst>
              <a:ext uri="{FF2B5EF4-FFF2-40B4-BE49-F238E27FC236}">
                <a16:creationId xmlns:a16="http://schemas.microsoft.com/office/drawing/2014/main" id="{8DF0651A-B108-1FDE-4D26-F8B5FE89E1E8}"/>
              </a:ext>
            </a:extLst>
          </p:cNvPr>
          <p:cNvSpPr txBox="1"/>
          <p:nvPr/>
        </p:nvSpPr>
        <p:spPr>
          <a:xfrm>
            <a:off x="0" y="6637548"/>
            <a:ext cx="1553767" cy="230832"/>
          </a:xfrm>
          <a:prstGeom prst="rect">
            <a:avLst/>
          </a:prstGeom>
          <a:solidFill>
            <a:schemeClr val="bg1"/>
          </a:solidFill>
          <a:ln>
            <a:solidFill>
              <a:schemeClr val="tx1"/>
            </a:solidFill>
          </a:ln>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900" dirty="0">
                <a:solidFill>
                  <a:prstClr val="black"/>
                </a:solidFill>
                <a:latin typeface="Arial" panose="020B0604020202020204" pitchFamily="34" charset="0"/>
                <a:cs typeface="Arial" panose="020B0604020202020204" pitchFamily="34" charset="0"/>
              </a:rPr>
              <a:t>David Lance, bugwood.org</a:t>
            </a:r>
            <a:endParaRPr kumimoji="0" lang="en-US" sz="900" b="0" i="0" u="none" strike="noStrike" kern="1200" cap="none" spc="0" normalizeH="0" baseline="0" noProof="0" dirty="0">
              <a:ln>
                <a:noFill/>
              </a:ln>
              <a:solidFill>
                <a:prstClr val="black"/>
              </a:solidFill>
              <a:effectLst/>
              <a:uLnTx/>
              <a:uFillTx/>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4181686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128621" y="1487285"/>
            <a:ext cx="8249859" cy="5239910"/>
          </a:xfrm>
        </p:spPr>
        <p:txBody>
          <a:bodyPr>
            <a:normAutofit lnSpcReduction="10000"/>
          </a:bodyPr>
          <a:lstStyle/>
          <a:p>
            <a:pPr marL="0" indent="0" algn="ctr">
              <a:lnSpc>
                <a:spcPct val="150000"/>
              </a:lnSpc>
              <a:spcAft>
                <a:spcPts val="1200"/>
              </a:spcAft>
              <a:buNone/>
            </a:pPr>
            <a:r>
              <a:rPr lang="en-US" sz="2400" i="1" dirty="0">
                <a:latin typeface="Arial" panose="020B0604020202020204" pitchFamily="34" charset="0"/>
                <a:cs typeface="Arial" panose="020B0604020202020204" pitchFamily="34" charset="0"/>
              </a:rPr>
              <a:t>Sirex noctilio  </a:t>
            </a:r>
            <a:r>
              <a:rPr lang="en-US" sz="2400" dirty="0">
                <a:latin typeface="Arial" panose="020B0604020202020204" pitchFamily="34" charset="0"/>
                <a:cs typeface="Arial" panose="020B0604020202020204" pitchFamily="34" charset="0"/>
              </a:rPr>
              <a:t>has a symbiotic relationship with the fungus </a:t>
            </a:r>
            <a:r>
              <a:rPr lang="en-US" sz="2400" i="1" dirty="0" err="1">
                <a:latin typeface="Arial" panose="020B0604020202020204" pitchFamily="34" charset="0"/>
                <a:cs typeface="Arial" panose="020B0604020202020204" pitchFamily="34" charset="0"/>
              </a:rPr>
              <a:t>Amylostereum</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areolatum</a:t>
            </a:r>
            <a:endParaRPr lang="en-US" sz="2400" i="1" dirty="0">
              <a:latin typeface="Arial" panose="020B0604020202020204" pitchFamily="34" charset="0"/>
              <a:cs typeface="Arial" panose="020B0604020202020204" pitchFamily="34" charset="0"/>
            </a:endParaRPr>
          </a:p>
          <a:p>
            <a:pPr marL="0" indent="0" algn="ctr">
              <a:lnSpc>
                <a:spcPct val="150000"/>
              </a:lnSpc>
              <a:spcAft>
                <a:spcPts val="1200"/>
              </a:spcAft>
              <a:buNone/>
            </a:pPr>
            <a:r>
              <a:rPr lang="en-US" sz="2400" dirty="0">
                <a:latin typeface="Arial" panose="020B0604020202020204" pitchFamily="34" charset="0"/>
                <a:cs typeface="Arial" panose="020B0604020202020204" pitchFamily="34" charset="0"/>
              </a:rPr>
              <a:t>Fungal </a:t>
            </a:r>
            <a:r>
              <a:rPr lang="en-US" sz="2400">
                <a:latin typeface="Arial" panose="020B0604020202020204" pitchFamily="34" charset="0"/>
                <a:cs typeface="Arial" panose="020B0604020202020204" pitchFamily="34" charset="0"/>
              </a:rPr>
              <a:t>spores are carried </a:t>
            </a:r>
            <a:r>
              <a:rPr lang="en-US" sz="2400" dirty="0">
                <a:latin typeface="Arial" panose="020B0604020202020204" pitchFamily="34" charset="0"/>
                <a:cs typeface="Arial" panose="020B0604020202020204" pitchFamily="34" charset="0"/>
              </a:rPr>
              <a:t>in paired mycangia located in the </a:t>
            </a:r>
            <a:r>
              <a:rPr lang="en-US" sz="2400" dirty="0" err="1">
                <a:latin typeface="Arial" panose="020B0604020202020204" pitchFamily="34" charset="0"/>
                <a:cs typeface="Arial" panose="020B0604020202020204" pitchFamily="34" charset="0"/>
              </a:rPr>
              <a:t>woodwasp’s</a:t>
            </a:r>
            <a:r>
              <a:rPr lang="en-US" sz="2400" dirty="0">
                <a:latin typeface="Arial" panose="020B0604020202020204" pitchFamily="34" charset="0"/>
                <a:cs typeface="Arial" panose="020B0604020202020204" pitchFamily="34" charset="0"/>
              </a:rPr>
              <a:t> abdomen and deposited into host tree via ovipositor along with eggs and venom </a:t>
            </a:r>
            <a:r>
              <a:rPr lang="en-US" sz="2400" i="1" dirty="0">
                <a:latin typeface="Arial" panose="020B0604020202020204" pitchFamily="34" charset="0"/>
                <a:cs typeface="Arial" panose="020B0604020202020204" pitchFamily="34" charset="0"/>
              </a:rPr>
              <a:t> </a:t>
            </a:r>
          </a:p>
          <a:p>
            <a:pPr marL="0" indent="0" algn="ctr">
              <a:lnSpc>
                <a:spcPct val="150000"/>
              </a:lnSpc>
              <a:spcAft>
                <a:spcPts val="1200"/>
              </a:spcAft>
              <a:buNone/>
            </a:pPr>
            <a:r>
              <a:rPr lang="en-US" sz="2400" dirty="0">
                <a:latin typeface="Arial" panose="020B0604020202020204" pitchFamily="34" charset="0"/>
                <a:cs typeface="Arial" panose="020B0604020202020204" pitchFamily="34" charset="0"/>
              </a:rPr>
              <a:t>Fungi aid in wood digestion for developing larvae</a:t>
            </a:r>
          </a:p>
          <a:p>
            <a:pPr marL="0" indent="0" algn="ctr">
              <a:lnSpc>
                <a:spcPct val="150000"/>
              </a:lnSpc>
              <a:spcAft>
                <a:spcPts val="1200"/>
              </a:spcAft>
              <a:buNone/>
            </a:pPr>
            <a:r>
              <a:rPr lang="en-US" sz="2400" dirty="0">
                <a:latin typeface="Arial" panose="020B0604020202020204" pitchFamily="34" charset="0"/>
                <a:cs typeface="Arial" panose="020B0604020202020204" pitchFamily="34" charset="0"/>
              </a:rPr>
              <a:t>Successful fungal establishment in host tree depends on simultaneous introduction of venom gland secretions </a:t>
            </a: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Venom and Symbiotic Fungi</a:t>
            </a:r>
          </a:p>
        </p:txBody>
      </p:sp>
      <p:pic>
        <p:nvPicPr>
          <p:cNvPr id="4" name="Picture 3">
            <a:extLst>
              <a:ext uri="{FF2B5EF4-FFF2-40B4-BE49-F238E27FC236}">
                <a16:creationId xmlns:a16="http://schemas.microsoft.com/office/drawing/2014/main" id="{7276203C-099B-8B0F-BC78-0075CF402FB5}"/>
              </a:ext>
            </a:extLst>
          </p:cNvPr>
          <p:cNvPicPr>
            <a:picLocks noChangeAspect="1"/>
          </p:cNvPicPr>
          <p:nvPr/>
        </p:nvPicPr>
        <p:blipFill>
          <a:blip r:embed="rId2"/>
          <a:stretch>
            <a:fillRect/>
          </a:stretch>
        </p:blipFill>
        <p:spPr>
          <a:xfrm>
            <a:off x="8507100" y="1327543"/>
            <a:ext cx="3684900" cy="5530457"/>
          </a:xfrm>
          <a:prstGeom prst="rect">
            <a:avLst/>
          </a:prstGeom>
          <a:ln>
            <a:solidFill>
              <a:schemeClr val="tx1"/>
            </a:solidFill>
          </a:ln>
        </p:spPr>
      </p:pic>
      <p:sp>
        <p:nvSpPr>
          <p:cNvPr id="7" name="TextBox 6">
            <a:extLst>
              <a:ext uri="{FF2B5EF4-FFF2-40B4-BE49-F238E27FC236}">
                <a16:creationId xmlns:a16="http://schemas.microsoft.com/office/drawing/2014/main" id="{4E0186A7-2330-0AAF-EEE7-42CCFB97D47A}"/>
              </a:ext>
            </a:extLst>
          </p:cNvPr>
          <p:cNvSpPr txBox="1"/>
          <p:nvPr/>
        </p:nvSpPr>
        <p:spPr>
          <a:xfrm>
            <a:off x="8507100" y="6596390"/>
            <a:ext cx="197201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Vicky </a:t>
            </a:r>
            <a:r>
              <a:rPr lang="en-US" sz="1100" dirty="0" err="1">
                <a:latin typeface="Arial" panose="020B0604020202020204" pitchFamily="34" charset="0"/>
                <a:cs typeface="Arial" panose="020B0604020202020204" pitchFamily="34" charset="0"/>
              </a:rPr>
              <a:t>Klasmer</a:t>
            </a:r>
            <a:r>
              <a:rPr lang="en-US" sz="1100" dirty="0">
                <a:latin typeface="Arial" panose="020B0604020202020204" pitchFamily="34" charset="0"/>
                <a:cs typeface="Arial" panose="020B0604020202020204" pitchFamily="34" charset="0"/>
              </a:rPr>
              <a:t>, bugwood.org</a:t>
            </a:r>
          </a:p>
        </p:txBody>
      </p:sp>
    </p:spTree>
    <p:extLst>
      <p:ext uri="{BB962C8B-B14F-4D97-AF65-F5344CB8AC3E}">
        <p14:creationId xmlns:p14="http://schemas.microsoft.com/office/powerpoint/2010/main" val="233497592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293077" y="2412563"/>
            <a:ext cx="7936523" cy="3364523"/>
          </a:xfrm>
        </p:spPr>
        <p:txBody>
          <a:bodyPr>
            <a:normAutofit/>
          </a:bodyPr>
          <a:lstStyle/>
          <a:p>
            <a:pPr marL="0" indent="0" algn="ctr">
              <a:lnSpc>
                <a:spcPct val="150000"/>
              </a:lnSpc>
              <a:spcAft>
                <a:spcPts val="1200"/>
              </a:spcAft>
              <a:buNone/>
            </a:pPr>
            <a:r>
              <a:rPr lang="en-US" sz="2400" dirty="0">
                <a:latin typeface="Arial" panose="020B0604020202020204" pitchFamily="34" charset="0"/>
                <a:cs typeface="Arial" panose="020B0604020202020204" pitchFamily="34" charset="0"/>
              </a:rPr>
              <a:t>Venom causes physiological stress in host tree (i.e., reduction in vascular function and transport of photosynthates)</a:t>
            </a:r>
          </a:p>
          <a:p>
            <a:pPr marL="0" indent="0" algn="ctr">
              <a:lnSpc>
                <a:spcPct val="150000"/>
              </a:lnSpc>
              <a:spcAft>
                <a:spcPts val="1200"/>
              </a:spcAft>
              <a:buNone/>
            </a:pPr>
            <a:r>
              <a:rPr lang="en-US" sz="2400" dirty="0">
                <a:latin typeface="Arial" panose="020B0604020202020204" pitchFamily="34" charset="0"/>
                <a:cs typeface="Arial" panose="020B0604020202020204" pitchFamily="34" charset="0"/>
              </a:rPr>
              <a:t>The combination of larval damage, venom, and symbiotic fungi generally leads to host tree mortality</a:t>
            </a: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Venom and Symbiotic Fungi</a:t>
            </a:r>
          </a:p>
        </p:txBody>
      </p:sp>
      <p:pic>
        <p:nvPicPr>
          <p:cNvPr id="2" name="Picture 1">
            <a:extLst>
              <a:ext uri="{FF2B5EF4-FFF2-40B4-BE49-F238E27FC236}">
                <a16:creationId xmlns:a16="http://schemas.microsoft.com/office/drawing/2014/main" id="{494DE7F2-4460-A47C-0AC0-C46EF7D65BC2}"/>
              </a:ext>
            </a:extLst>
          </p:cNvPr>
          <p:cNvPicPr>
            <a:picLocks noChangeAspect="1"/>
          </p:cNvPicPr>
          <p:nvPr/>
        </p:nvPicPr>
        <p:blipFill>
          <a:blip r:embed="rId2"/>
          <a:stretch>
            <a:fillRect/>
          </a:stretch>
        </p:blipFill>
        <p:spPr>
          <a:xfrm>
            <a:off x="8522676" y="1331650"/>
            <a:ext cx="3684233" cy="5526350"/>
          </a:xfrm>
          <a:prstGeom prst="rect">
            <a:avLst/>
          </a:prstGeom>
          <a:ln>
            <a:solidFill>
              <a:schemeClr val="tx1"/>
            </a:solidFill>
          </a:ln>
        </p:spPr>
      </p:pic>
      <p:sp>
        <p:nvSpPr>
          <p:cNvPr id="4" name="TextBox 3">
            <a:extLst>
              <a:ext uri="{FF2B5EF4-FFF2-40B4-BE49-F238E27FC236}">
                <a16:creationId xmlns:a16="http://schemas.microsoft.com/office/drawing/2014/main" id="{C6473CD0-9124-1B27-FB6D-6EE256328273}"/>
              </a:ext>
            </a:extLst>
          </p:cNvPr>
          <p:cNvSpPr txBox="1"/>
          <p:nvPr/>
        </p:nvSpPr>
        <p:spPr>
          <a:xfrm>
            <a:off x="8522676" y="6596390"/>
            <a:ext cx="205216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Dennis Haugen, bugwood.org</a:t>
            </a:r>
          </a:p>
        </p:txBody>
      </p:sp>
    </p:spTree>
    <p:extLst>
      <p:ext uri="{BB962C8B-B14F-4D97-AF65-F5344CB8AC3E}">
        <p14:creationId xmlns:p14="http://schemas.microsoft.com/office/powerpoint/2010/main" val="212479018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326282" y="1526714"/>
            <a:ext cx="9038492" cy="5208500"/>
          </a:xfrm>
        </p:spPr>
        <p:txBody>
          <a:bodyPr>
            <a:normAutofit fontScale="92500"/>
          </a:bodyPr>
          <a:lstStyle/>
          <a:p>
            <a:pPr marL="0" indent="0" algn="ctr">
              <a:lnSpc>
                <a:spcPct val="150000"/>
              </a:lnSpc>
              <a:buNone/>
            </a:pPr>
            <a:r>
              <a:rPr lang="en-US" sz="2400" b="1" dirty="0">
                <a:latin typeface="Arial" panose="020B0604020202020204" pitchFamily="34" charset="0"/>
                <a:cs typeface="Arial" panose="020B0604020202020204" pitchFamily="34" charset="0"/>
              </a:rPr>
              <a:t>Pest of </a:t>
            </a:r>
            <a:r>
              <a:rPr lang="en-US" sz="2400" b="1" i="1" dirty="0">
                <a:latin typeface="Arial" panose="020B0604020202020204" pitchFamily="34" charset="0"/>
                <a:cs typeface="Arial" panose="020B0604020202020204" pitchFamily="34" charset="0"/>
              </a:rPr>
              <a:t>Pinus</a:t>
            </a:r>
            <a:r>
              <a:rPr lang="en-US" sz="2400" b="1" dirty="0">
                <a:latin typeface="Arial" panose="020B0604020202020204" pitchFamily="34" charset="0"/>
                <a:cs typeface="Arial" panose="020B0604020202020204" pitchFamily="34" charset="0"/>
              </a:rPr>
              <a:t> spp. </a:t>
            </a:r>
          </a:p>
          <a:p>
            <a:pPr marL="0" indent="0" algn="ctr">
              <a:lnSpc>
                <a:spcPct val="150000"/>
              </a:lnSpc>
              <a:buNone/>
            </a:pPr>
            <a:r>
              <a:rPr lang="en-US" sz="2400" dirty="0">
                <a:latin typeface="Arial" panose="020B0604020202020204" pitchFamily="34" charset="0"/>
                <a:cs typeface="Arial" panose="020B0604020202020204" pitchFamily="34" charset="0"/>
              </a:rPr>
              <a:t>Rarely colonizes spruce, larch, or fir trees</a:t>
            </a:r>
          </a:p>
          <a:p>
            <a:pPr marL="0" indent="0" algn="ctr">
              <a:lnSpc>
                <a:spcPct val="150000"/>
              </a:lnSpc>
              <a:buNone/>
            </a:pPr>
            <a:r>
              <a:rPr lang="en-US" sz="2400" dirty="0">
                <a:latin typeface="Arial" panose="020B0604020202020204" pitchFamily="34" charset="0"/>
                <a:cs typeface="Arial" panose="020B0604020202020204" pitchFamily="34" charset="0"/>
              </a:rPr>
              <a:t>Confirmed North American pine hosts include jack pine (</a:t>
            </a:r>
            <a:r>
              <a:rPr lang="en-US" sz="2400" i="1" dirty="0">
                <a:latin typeface="Arial" panose="020B0604020202020204" pitchFamily="34" charset="0"/>
                <a:cs typeface="Arial" panose="020B0604020202020204" pitchFamily="34" charset="0"/>
              </a:rPr>
              <a:t>P. banksiana</a:t>
            </a:r>
            <a:r>
              <a:rPr lang="en-US" sz="2400" dirty="0">
                <a:latin typeface="Arial" panose="020B0604020202020204" pitchFamily="34" charset="0"/>
                <a:cs typeface="Arial" panose="020B0604020202020204" pitchFamily="34" charset="0"/>
              </a:rPr>
              <a:t>), Caribbean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caribaea</a:t>
            </a:r>
            <a:r>
              <a:rPr lang="en-US" sz="2400" dirty="0">
                <a:latin typeface="Arial" panose="020B0604020202020204" pitchFamily="34" charset="0"/>
                <a:cs typeface="Arial" panose="020B0604020202020204" pitchFamily="34" charset="0"/>
              </a:rPr>
              <a:t>), shortleaf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echinata</a:t>
            </a:r>
            <a:r>
              <a:rPr lang="en-US" sz="2400" dirty="0">
                <a:latin typeface="Arial" panose="020B0604020202020204" pitchFamily="34" charset="0"/>
                <a:cs typeface="Arial" panose="020B0604020202020204" pitchFamily="34" charset="0"/>
              </a:rPr>
              <a:t>), slash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elliottii</a:t>
            </a:r>
            <a:r>
              <a:rPr lang="en-US" sz="2400" dirty="0">
                <a:latin typeface="Arial" panose="020B0604020202020204" pitchFamily="34" charset="0"/>
                <a:cs typeface="Arial" panose="020B0604020202020204" pitchFamily="34" charset="0"/>
              </a:rPr>
              <a:t>), longleaf pine (</a:t>
            </a:r>
            <a:r>
              <a:rPr lang="en-US" sz="2400" i="1" dirty="0">
                <a:latin typeface="Arial" panose="020B0604020202020204" pitchFamily="34" charset="0"/>
                <a:cs typeface="Arial" panose="020B0604020202020204" pitchFamily="34" charset="0"/>
              </a:rPr>
              <a:t>P. palustris</a:t>
            </a:r>
            <a:r>
              <a:rPr lang="en-US" sz="2400" dirty="0">
                <a:latin typeface="Arial" panose="020B0604020202020204" pitchFamily="34" charset="0"/>
                <a:cs typeface="Arial" panose="020B0604020202020204" pitchFamily="34" charset="0"/>
              </a:rPr>
              <a:t>), Mexican weeping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patula</a:t>
            </a:r>
            <a:r>
              <a:rPr lang="en-US" sz="2400" dirty="0">
                <a:latin typeface="Arial" panose="020B0604020202020204" pitchFamily="34" charset="0"/>
                <a:cs typeface="Arial" panose="020B0604020202020204" pitchFamily="34" charset="0"/>
              </a:rPr>
              <a:t>), Monterey pine (</a:t>
            </a:r>
            <a:r>
              <a:rPr lang="en-US" sz="2400" i="1" dirty="0">
                <a:latin typeface="Arial" panose="020B0604020202020204" pitchFamily="34" charset="0"/>
                <a:cs typeface="Arial" panose="020B0604020202020204" pitchFamily="34" charset="0"/>
              </a:rPr>
              <a:t>P. radiata</a:t>
            </a:r>
            <a:r>
              <a:rPr lang="en-US" sz="2400" dirty="0">
                <a:latin typeface="Arial" panose="020B0604020202020204" pitchFamily="34" charset="0"/>
                <a:cs typeface="Arial" panose="020B0604020202020204" pitchFamily="34" charset="0"/>
              </a:rPr>
              <a:t>), loblolly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taeda</a:t>
            </a:r>
            <a:r>
              <a:rPr lang="en-US" sz="2400" dirty="0">
                <a:latin typeface="Arial" panose="020B0604020202020204" pitchFamily="34" charset="0"/>
                <a:cs typeface="Arial" panose="020B0604020202020204" pitchFamily="34" charset="0"/>
              </a:rPr>
              <a:t>), Virginia pine (</a:t>
            </a:r>
            <a:r>
              <a:rPr lang="en-US" sz="2400" i="1" dirty="0">
                <a:latin typeface="Arial" panose="020B0604020202020204" pitchFamily="34" charset="0"/>
                <a:cs typeface="Arial" panose="020B0604020202020204" pitchFamily="34" charset="0"/>
              </a:rPr>
              <a:t>P. virginiana)</a:t>
            </a:r>
            <a:r>
              <a:rPr lang="en-US" sz="2400" dirty="0">
                <a:latin typeface="Arial" panose="020B0604020202020204" pitchFamily="34" charset="0"/>
                <a:cs typeface="Arial" panose="020B0604020202020204" pitchFamily="34" charset="0"/>
              </a:rPr>
              <a:t>, red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resinosa</a:t>
            </a:r>
            <a:r>
              <a:rPr lang="en-US" sz="2400" dirty="0">
                <a:latin typeface="Arial" panose="020B0604020202020204" pitchFamily="34" charset="0"/>
                <a:cs typeface="Arial" panose="020B0604020202020204" pitchFamily="34" charset="0"/>
              </a:rPr>
              <a:t>), Scots pine (</a:t>
            </a:r>
            <a:r>
              <a:rPr lang="en-US" sz="2400" i="1" dirty="0">
                <a:latin typeface="Arial" panose="020B0604020202020204" pitchFamily="34" charset="0"/>
                <a:cs typeface="Arial" panose="020B0604020202020204" pitchFamily="34" charset="0"/>
              </a:rPr>
              <a:t>P. sylvestris</a:t>
            </a:r>
            <a:r>
              <a:rPr lang="en-US" sz="2400" dirty="0">
                <a:latin typeface="Arial" panose="020B0604020202020204" pitchFamily="34" charset="0"/>
                <a:cs typeface="Arial" panose="020B0604020202020204" pitchFamily="34" charset="0"/>
              </a:rPr>
              <a:t>), Jeffrey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jeffreyi</a:t>
            </a:r>
            <a:r>
              <a:rPr lang="en-US" sz="2400" dirty="0">
                <a:latin typeface="Arial" panose="020B0604020202020204" pitchFamily="34" charset="0"/>
                <a:cs typeface="Arial" panose="020B0604020202020204" pitchFamily="34" charset="0"/>
              </a:rPr>
              <a:t>), ponderosa pine (</a:t>
            </a:r>
            <a:r>
              <a:rPr lang="en-US" sz="2400" i="1" dirty="0">
                <a:latin typeface="Arial" panose="020B0604020202020204" pitchFamily="34" charset="0"/>
                <a:cs typeface="Arial" panose="020B0604020202020204" pitchFamily="34" charset="0"/>
              </a:rPr>
              <a:t>P. ponderosa</a:t>
            </a:r>
            <a:r>
              <a:rPr lang="en-US" sz="2400" dirty="0">
                <a:latin typeface="Arial" panose="020B0604020202020204" pitchFamily="34" charset="0"/>
                <a:cs typeface="Arial" panose="020B0604020202020204" pitchFamily="34" charset="0"/>
              </a:rPr>
              <a:t>), and eastern white pine (</a:t>
            </a:r>
            <a:r>
              <a:rPr lang="en-US" sz="2400" i="1" dirty="0">
                <a:latin typeface="Arial" panose="020B0604020202020204" pitchFamily="34" charset="0"/>
                <a:cs typeface="Arial" panose="020B0604020202020204" pitchFamily="34" charset="0"/>
              </a:rPr>
              <a:t>P. </a:t>
            </a:r>
            <a:r>
              <a:rPr lang="en-US" sz="2400" i="1" dirty="0" err="1">
                <a:latin typeface="Arial" panose="020B0604020202020204" pitchFamily="34" charset="0"/>
                <a:cs typeface="Arial" panose="020B0604020202020204" pitchFamily="34" charset="0"/>
              </a:rPr>
              <a:t>strobus</a:t>
            </a:r>
            <a:r>
              <a:rPr lang="en-US" sz="2400" dirty="0">
                <a:latin typeface="Arial" panose="020B0604020202020204" pitchFamily="34" charset="0"/>
                <a:cs typeface="Arial" panose="020B0604020202020204" pitchFamily="34" charset="0"/>
              </a:rPr>
              <a:t>) </a:t>
            </a:r>
          </a:p>
          <a:p>
            <a:pPr marL="0" indent="0" algn="ctr">
              <a:lnSpc>
                <a:spcPct val="150000"/>
              </a:lnSpc>
              <a:buNone/>
            </a:pPr>
            <a:endParaRPr lang="en-US" sz="2400" dirty="0">
              <a:latin typeface="Arial" panose="020B0604020202020204" pitchFamily="34" charset="0"/>
              <a:cs typeface="Arial" panose="020B0604020202020204" pitchFamily="34" charset="0"/>
            </a:endParaRPr>
          </a:p>
          <a:p>
            <a:pPr marL="0" indent="0" algn="ctr">
              <a:lnSpc>
                <a:spcPct val="150000"/>
              </a:lnSpc>
              <a:buNone/>
            </a:pPr>
            <a:endParaRPr lang="en-US" dirty="0"/>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Hosts</a:t>
            </a:r>
          </a:p>
        </p:txBody>
      </p:sp>
      <p:pic>
        <p:nvPicPr>
          <p:cNvPr id="7" name="Picture 6">
            <a:extLst>
              <a:ext uri="{FF2B5EF4-FFF2-40B4-BE49-F238E27FC236}">
                <a16:creationId xmlns:a16="http://schemas.microsoft.com/office/drawing/2014/main" id="{23CB640B-2898-FAB7-491B-01DC85F408BD}"/>
              </a:ext>
            </a:extLst>
          </p:cNvPr>
          <p:cNvPicPr>
            <a:picLocks noChangeAspect="1"/>
          </p:cNvPicPr>
          <p:nvPr/>
        </p:nvPicPr>
        <p:blipFill rotWithShape="1">
          <a:blip r:embed="rId2"/>
          <a:srcRect l="20831"/>
          <a:stretch/>
        </p:blipFill>
        <p:spPr>
          <a:xfrm>
            <a:off x="9694985" y="1326572"/>
            <a:ext cx="2495050" cy="5531427"/>
          </a:xfrm>
          <a:prstGeom prst="rect">
            <a:avLst/>
          </a:prstGeom>
          <a:ln>
            <a:solidFill>
              <a:schemeClr val="tx1"/>
            </a:solidFill>
          </a:ln>
        </p:spPr>
      </p:pic>
      <p:sp>
        <p:nvSpPr>
          <p:cNvPr id="2" name="TextBox 1">
            <a:extLst>
              <a:ext uri="{FF2B5EF4-FFF2-40B4-BE49-F238E27FC236}">
                <a16:creationId xmlns:a16="http://schemas.microsoft.com/office/drawing/2014/main" id="{E142EAE0-B396-82FC-FEC3-CD06FD6E0000}"/>
              </a:ext>
            </a:extLst>
          </p:cNvPr>
          <p:cNvSpPr txBox="1"/>
          <p:nvPr/>
        </p:nvSpPr>
        <p:spPr>
          <a:xfrm>
            <a:off x="9693020" y="6596389"/>
            <a:ext cx="198804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Fabio </a:t>
            </a:r>
            <a:r>
              <a:rPr lang="en-US" sz="1100" dirty="0" err="1">
                <a:latin typeface="Arial" panose="020B0604020202020204" pitchFamily="34" charset="0"/>
                <a:cs typeface="Arial" panose="020B0604020202020204" pitchFamily="34" charset="0"/>
              </a:rPr>
              <a:t>Stergulc</a:t>
            </a:r>
            <a:r>
              <a:rPr lang="en-US" sz="1100" dirty="0">
                <a:latin typeface="Arial" panose="020B0604020202020204" pitchFamily="34" charset="0"/>
                <a:cs typeface="Arial" panose="020B0604020202020204" pitchFamily="34" charset="0"/>
              </a:rPr>
              <a:t>, bugwood.org</a:t>
            </a:r>
          </a:p>
        </p:txBody>
      </p:sp>
    </p:spTree>
    <p:extLst>
      <p:ext uri="{BB962C8B-B14F-4D97-AF65-F5344CB8AC3E}">
        <p14:creationId xmlns:p14="http://schemas.microsoft.com/office/powerpoint/2010/main" val="97006447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4147496" y="2248178"/>
            <a:ext cx="4190144" cy="3173309"/>
          </a:xfrm>
        </p:spPr>
        <p:txBody>
          <a:bodyPr>
            <a:normAutofit fontScale="92500" lnSpcReduction="10000"/>
          </a:bodyPr>
          <a:lstStyle/>
          <a:p>
            <a:pPr marL="0" indent="0" algn="ctr">
              <a:lnSpc>
                <a:spcPct val="150000"/>
              </a:lnSpc>
              <a:buNone/>
            </a:pPr>
            <a:r>
              <a:rPr lang="en-US" sz="2400" dirty="0">
                <a:latin typeface="Arial" panose="020B0604020202020204" pitchFamily="34" charset="0"/>
                <a:cs typeface="Arial" panose="020B0604020202020204" pitchFamily="34" charset="0"/>
              </a:rPr>
              <a:t>Wilted and/or discolored foliage of host tree. Needles may fade then quickly drop </a:t>
            </a:r>
          </a:p>
          <a:p>
            <a:pPr marL="0" indent="0" algn="ctr">
              <a:lnSpc>
                <a:spcPct val="150000"/>
              </a:lnSpc>
              <a:buNone/>
            </a:pPr>
            <a:endParaRPr lang="en-US" sz="2400" dirty="0">
              <a:latin typeface="Arial" panose="020B0604020202020204" pitchFamily="34" charset="0"/>
              <a:cs typeface="Arial" panose="020B0604020202020204" pitchFamily="34" charset="0"/>
            </a:endParaRPr>
          </a:p>
          <a:p>
            <a:pPr marL="0" indent="0" algn="ctr">
              <a:lnSpc>
                <a:spcPct val="150000"/>
              </a:lnSpc>
              <a:buNone/>
            </a:pPr>
            <a:r>
              <a:rPr lang="en-US" sz="2400" dirty="0">
                <a:latin typeface="Arial" panose="020B0604020202020204" pitchFamily="34" charset="0"/>
                <a:cs typeface="Arial" panose="020B0604020202020204" pitchFamily="34" charset="0"/>
              </a:rPr>
              <a:t>Resin beading/drip at oviposition sites</a:t>
            </a:r>
          </a:p>
          <a:p>
            <a:pPr marL="0" indent="0" algn="ctr">
              <a:lnSpc>
                <a:spcPct val="150000"/>
              </a:lnSpc>
              <a:buNone/>
            </a:pPr>
            <a:endParaRPr lang="en-US" sz="24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Damage</a:t>
            </a:r>
          </a:p>
        </p:txBody>
      </p:sp>
      <p:pic>
        <p:nvPicPr>
          <p:cNvPr id="4" name="Picture 3">
            <a:extLst>
              <a:ext uri="{FF2B5EF4-FFF2-40B4-BE49-F238E27FC236}">
                <a16:creationId xmlns:a16="http://schemas.microsoft.com/office/drawing/2014/main" id="{CAC0C963-F21D-A870-FA85-685F5A9347FF}"/>
              </a:ext>
            </a:extLst>
          </p:cNvPr>
          <p:cNvPicPr>
            <a:picLocks noChangeAspect="1"/>
          </p:cNvPicPr>
          <p:nvPr/>
        </p:nvPicPr>
        <p:blipFill>
          <a:blip r:embed="rId2"/>
          <a:stretch>
            <a:fillRect/>
          </a:stretch>
        </p:blipFill>
        <p:spPr>
          <a:xfrm>
            <a:off x="0" y="1327543"/>
            <a:ext cx="4061430" cy="5530457"/>
          </a:xfrm>
          <a:prstGeom prst="rect">
            <a:avLst/>
          </a:prstGeom>
          <a:ln>
            <a:solidFill>
              <a:schemeClr val="tx1"/>
            </a:solidFill>
          </a:ln>
        </p:spPr>
      </p:pic>
      <p:sp>
        <p:nvSpPr>
          <p:cNvPr id="2" name="TextBox 1">
            <a:extLst>
              <a:ext uri="{FF2B5EF4-FFF2-40B4-BE49-F238E27FC236}">
                <a16:creationId xmlns:a16="http://schemas.microsoft.com/office/drawing/2014/main" id="{E142EAE0-B396-82FC-FEC3-CD06FD6E0000}"/>
              </a:ext>
            </a:extLst>
          </p:cNvPr>
          <p:cNvSpPr txBox="1"/>
          <p:nvPr/>
        </p:nvSpPr>
        <p:spPr>
          <a:xfrm>
            <a:off x="0" y="6596390"/>
            <a:ext cx="1877437"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Carrie Crook, bugwood.org</a:t>
            </a:r>
          </a:p>
        </p:txBody>
      </p:sp>
      <p:pic>
        <p:nvPicPr>
          <p:cNvPr id="7" name="Picture 6">
            <a:extLst>
              <a:ext uri="{FF2B5EF4-FFF2-40B4-BE49-F238E27FC236}">
                <a16:creationId xmlns:a16="http://schemas.microsoft.com/office/drawing/2014/main" id="{58C14DC3-1A6A-1522-CCF8-4C18FE7B77B9}"/>
              </a:ext>
            </a:extLst>
          </p:cNvPr>
          <p:cNvPicPr>
            <a:picLocks noChangeAspect="1"/>
          </p:cNvPicPr>
          <p:nvPr/>
        </p:nvPicPr>
        <p:blipFill>
          <a:blip r:embed="rId3"/>
          <a:stretch>
            <a:fillRect/>
          </a:stretch>
        </p:blipFill>
        <p:spPr>
          <a:xfrm>
            <a:off x="8499230" y="1323195"/>
            <a:ext cx="3692769" cy="5539154"/>
          </a:xfrm>
          <a:prstGeom prst="rect">
            <a:avLst/>
          </a:prstGeom>
          <a:ln>
            <a:solidFill>
              <a:schemeClr val="tx1"/>
            </a:solidFill>
          </a:ln>
        </p:spPr>
      </p:pic>
      <p:sp>
        <p:nvSpPr>
          <p:cNvPr id="8" name="TextBox 7">
            <a:extLst>
              <a:ext uri="{FF2B5EF4-FFF2-40B4-BE49-F238E27FC236}">
                <a16:creationId xmlns:a16="http://schemas.microsoft.com/office/drawing/2014/main" id="{62CEABB0-5102-5E73-6701-0AA86758153E}"/>
              </a:ext>
            </a:extLst>
          </p:cNvPr>
          <p:cNvSpPr txBox="1"/>
          <p:nvPr/>
        </p:nvSpPr>
        <p:spPr>
          <a:xfrm>
            <a:off x="8522676" y="6596390"/>
            <a:ext cx="205216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Dennis Haugen, bugwood.org</a:t>
            </a:r>
          </a:p>
        </p:txBody>
      </p:sp>
      <p:sp>
        <p:nvSpPr>
          <p:cNvPr id="9" name="Arrow: Right 8">
            <a:extLst>
              <a:ext uri="{FF2B5EF4-FFF2-40B4-BE49-F238E27FC236}">
                <a16:creationId xmlns:a16="http://schemas.microsoft.com/office/drawing/2014/main" id="{52C9D7B8-9C19-5C1B-BDAB-56B48AB7D1C2}"/>
              </a:ext>
            </a:extLst>
          </p:cNvPr>
          <p:cNvSpPr/>
          <p:nvPr/>
        </p:nvSpPr>
        <p:spPr>
          <a:xfrm>
            <a:off x="7674232" y="3228734"/>
            <a:ext cx="1684453" cy="400532"/>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Arrow: Right 9">
            <a:extLst>
              <a:ext uri="{FF2B5EF4-FFF2-40B4-BE49-F238E27FC236}">
                <a16:creationId xmlns:a16="http://schemas.microsoft.com/office/drawing/2014/main" id="{0CF13AF1-117C-DE84-33F5-27FFDB14956E}"/>
              </a:ext>
            </a:extLst>
          </p:cNvPr>
          <p:cNvSpPr/>
          <p:nvPr/>
        </p:nvSpPr>
        <p:spPr>
          <a:xfrm rot="9937070">
            <a:off x="2831119" y="4796464"/>
            <a:ext cx="1858111" cy="400532"/>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698988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3083169" y="1828800"/>
            <a:ext cx="5122745" cy="4651513"/>
          </a:xfrm>
        </p:spPr>
        <p:txBody>
          <a:bodyPr>
            <a:normAutofit lnSpcReduction="10000"/>
          </a:bodyPr>
          <a:lstStyle/>
          <a:p>
            <a:pPr marL="0" indent="0" algn="ctr">
              <a:lnSpc>
                <a:spcPct val="150000"/>
              </a:lnSpc>
              <a:buNone/>
            </a:pPr>
            <a:r>
              <a:rPr lang="en-US" sz="2400" dirty="0">
                <a:latin typeface="Arial" panose="020B0604020202020204" pitchFamily="34" charset="0"/>
                <a:cs typeface="Arial" panose="020B0604020202020204" pitchFamily="34" charset="0"/>
              </a:rPr>
              <a:t>Larval galleries packed with frass in the sapwood</a:t>
            </a:r>
          </a:p>
          <a:p>
            <a:pPr marL="0" indent="0" algn="ctr">
              <a:lnSpc>
                <a:spcPct val="150000"/>
              </a:lnSpc>
              <a:buNone/>
            </a:pPr>
            <a:endParaRPr lang="en-US" sz="2400" dirty="0">
              <a:latin typeface="Arial" panose="020B0604020202020204" pitchFamily="34" charset="0"/>
              <a:cs typeface="Arial" panose="020B0604020202020204" pitchFamily="34" charset="0"/>
            </a:endParaRPr>
          </a:p>
          <a:p>
            <a:pPr marL="0" indent="0" algn="ctr">
              <a:lnSpc>
                <a:spcPct val="150000"/>
              </a:lnSpc>
              <a:buNone/>
            </a:pPr>
            <a:r>
              <a:rPr lang="en-US" sz="2400" dirty="0">
                <a:latin typeface="Arial" panose="020B0604020202020204" pitchFamily="34" charset="0"/>
                <a:cs typeface="Arial" panose="020B0604020202020204" pitchFamily="34" charset="0"/>
              </a:rPr>
              <a:t>Exit holes 0.1-0.3 inches in size on host tree, often clustered</a:t>
            </a:r>
          </a:p>
          <a:p>
            <a:pPr marL="0" indent="0" algn="ctr">
              <a:lnSpc>
                <a:spcPct val="150000"/>
              </a:lnSpc>
              <a:buNone/>
            </a:pPr>
            <a:endParaRPr lang="en-US" sz="2400" dirty="0">
              <a:latin typeface="Arial" panose="020B0604020202020204" pitchFamily="34" charset="0"/>
              <a:cs typeface="Arial" panose="020B0604020202020204" pitchFamily="34" charset="0"/>
            </a:endParaRPr>
          </a:p>
          <a:p>
            <a:pPr marL="0" indent="0" algn="ctr">
              <a:lnSpc>
                <a:spcPct val="150000"/>
              </a:lnSpc>
              <a:buNone/>
            </a:pPr>
            <a:r>
              <a:rPr lang="en-US" sz="2400" dirty="0">
                <a:latin typeface="Arial" panose="020B0604020202020204" pitchFamily="34" charset="0"/>
                <a:cs typeface="Arial" panose="020B0604020202020204" pitchFamily="34" charset="0"/>
              </a:rPr>
              <a:t>Host tree mortality generally occurs if larvae become established</a:t>
            </a:r>
            <a:endParaRPr lang="en-US" dirty="0"/>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Damage</a:t>
            </a:r>
          </a:p>
        </p:txBody>
      </p:sp>
      <p:pic>
        <p:nvPicPr>
          <p:cNvPr id="8" name="Picture 7">
            <a:extLst>
              <a:ext uri="{FF2B5EF4-FFF2-40B4-BE49-F238E27FC236}">
                <a16:creationId xmlns:a16="http://schemas.microsoft.com/office/drawing/2014/main" id="{E746D97E-52FA-B494-80CE-7A44F9B3FDCD}"/>
              </a:ext>
            </a:extLst>
          </p:cNvPr>
          <p:cNvPicPr>
            <a:picLocks noChangeAspect="1"/>
          </p:cNvPicPr>
          <p:nvPr/>
        </p:nvPicPr>
        <p:blipFill>
          <a:blip r:embed="rId2"/>
          <a:stretch>
            <a:fillRect/>
          </a:stretch>
        </p:blipFill>
        <p:spPr>
          <a:xfrm>
            <a:off x="0" y="1327542"/>
            <a:ext cx="2465993" cy="5530457"/>
          </a:xfrm>
          <a:prstGeom prst="rect">
            <a:avLst/>
          </a:prstGeom>
          <a:ln>
            <a:solidFill>
              <a:schemeClr val="tx1"/>
            </a:solidFill>
          </a:ln>
        </p:spPr>
      </p:pic>
      <p:sp>
        <p:nvSpPr>
          <p:cNvPr id="2" name="TextBox 1">
            <a:extLst>
              <a:ext uri="{FF2B5EF4-FFF2-40B4-BE49-F238E27FC236}">
                <a16:creationId xmlns:a16="http://schemas.microsoft.com/office/drawing/2014/main" id="{E142EAE0-B396-82FC-FEC3-CD06FD6E0000}"/>
              </a:ext>
            </a:extLst>
          </p:cNvPr>
          <p:cNvSpPr txBox="1"/>
          <p:nvPr/>
        </p:nvSpPr>
        <p:spPr>
          <a:xfrm>
            <a:off x="4111" y="6596389"/>
            <a:ext cx="1846980"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Milan </a:t>
            </a:r>
            <a:r>
              <a:rPr lang="en-US" sz="1100" dirty="0" err="1">
                <a:latin typeface="Arial" panose="020B0604020202020204" pitchFamily="34" charset="0"/>
                <a:cs typeface="Arial" panose="020B0604020202020204" pitchFamily="34" charset="0"/>
              </a:rPr>
              <a:t>Zubrik</a:t>
            </a:r>
            <a:r>
              <a:rPr lang="en-US" sz="1100" dirty="0">
                <a:latin typeface="Arial" panose="020B0604020202020204" pitchFamily="34" charset="0"/>
                <a:cs typeface="Arial" panose="020B0604020202020204" pitchFamily="34" charset="0"/>
              </a:rPr>
              <a:t>, bugwood.org</a:t>
            </a:r>
          </a:p>
        </p:txBody>
      </p:sp>
      <p:pic>
        <p:nvPicPr>
          <p:cNvPr id="9" name="Picture 8">
            <a:extLst>
              <a:ext uri="{FF2B5EF4-FFF2-40B4-BE49-F238E27FC236}">
                <a16:creationId xmlns:a16="http://schemas.microsoft.com/office/drawing/2014/main" id="{21BE0566-494B-064A-366B-12D129C4ABC4}"/>
              </a:ext>
            </a:extLst>
          </p:cNvPr>
          <p:cNvPicPr>
            <a:picLocks noChangeAspect="1"/>
          </p:cNvPicPr>
          <p:nvPr/>
        </p:nvPicPr>
        <p:blipFill>
          <a:blip r:embed="rId3"/>
          <a:stretch>
            <a:fillRect/>
          </a:stretch>
        </p:blipFill>
        <p:spPr>
          <a:xfrm>
            <a:off x="8499231" y="1325349"/>
            <a:ext cx="3692769" cy="5539154"/>
          </a:xfrm>
          <a:prstGeom prst="rect">
            <a:avLst/>
          </a:prstGeom>
          <a:ln>
            <a:solidFill>
              <a:schemeClr val="tx1"/>
            </a:solidFill>
          </a:ln>
        </p:spPr>
      </p:pic>
      <p:sp>
        <p:nvSpPr>
          <p:cNvPr id="10" name="TextBox 9">
            <a:extLst>
              <a:ext uri="{FF2B5EF4-FFF2-40B4-BE49-F238E27FC236}">
                <a16:creationId xmlns:a16="http://schemas.microsoft.com/office/drawing/2014/main" id="{0B78BAD1-9BA2-135A-B03B-95C56DBFE163}"/>
              </a:ext>
            </a:extLst>
          </p:cNvPr>
          <p:cNvSpPr txBox="1"/>
          <p:nvPr/>
        </p:nvSpPr>
        <p:spPr>
          <a:xfrm>
            <a:off x="8522676" y="6596390"/>
            <a:ext cx="205216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Dennis Haugen, bugwood.org</a:t>
            </a:r>
          </a:p>
        </p:txBody>
      </p:sp>
      <p:sp>
        <p:nvSpPr>
          <p:cNvPr id="11" name="Arrow: Right 10">
            <a:extLst>
              <a:ext uri="{FF2B5EF4-FFF2-40B4-BE49-F238E27FC236}">
                <a16:creationId xmlns:a16="http://schemas.microsoft.com/office/drawing/2014/main" id="{13DBBEE6-E9F1-F0B9-733B-9EBA57812F9C}"/>
              </a:ext>
            </a:extLst>
          </p:cNvPr>
          <p:cNvSpPr/>
          <p:nvPr/>
        </p:nvSpPr>
        <p:spPr>
          <a:xfrm rot="21168305">
            <a:off x="7785308" y="4025496"/>
            <a:ext cx="1942074" cy="400532"/>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Arrow: Right 11">
            <a:extLst>
              <a:ext uri="{FF2B5EF4-FFF2-40B4-BE49-F238E27FC236}">
                <a16:creationId xmlns:a16="http://schemas.microsoft.com/office/drawing/2014/main" id="{3F93A20F-0FE3-D72C-0DC5-C4178477844C}"/>
              </a:ext>
            </a:extLst>
          </p:cNvPr>
          <p:cNvSpPr/>
          <p:nvPr/>
        </p:nvSpPr>
        <p:spPr>
          <a:xfrm rot="8981709">
            <a:off x="1019033" y="2680069"/>
            <a:ext cx="2305069" cy="400532"/>
          </a:xfrm>
          <a:prstGeom prst="rightArrow">
            <a:avLst/>
          </a:prstGeom>
          <a:solidFill>
            <a:srgbClr val="FF0000"/>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50330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679938" y="1559169"/>
            <a:ext cx="10832123" cy="5005754"/>
          </a:xfrm>
        </p:spPr>
        <p:txBody>
          <a:bodyPr>
            <a:normAutofit/>
          </a:bodyPr>
          <a:lstStyle/>
          <a:p>
            <a:pPr marL="0" indent="0" algn="ctr">
              <a:lnSpc>
                <a:spcPct val="150000"/>
              </a:lnSpc>
              <a:buNone/>
            </a:pPr>
            <a:r>
              <a:rPr lang="en-US" sz="2400" dirty="0">
                <a:latin typeface="Arial" panose="020B0604020202020204" pitchFamily="34" charset="0"/>
                <a:cs typeface="Arial" panose="020B0604020202020204" pitchFamily="34" charset="0"/>
              </a:rPr>
              <a:t>Worldwide </a:t>
            </a:r>
            <a:r>
              <a:rPr lang="en-US" sz="2400" i="1" dirty="0">
                <a:latin typeface="Arial" panose="020B0604020202020204" pitchFamily="34" charset="0"/>
                <a:cs typeface="Arial" panose="020B0604020202020204" pitchFamily="34" charset="0"/>
              </a:rPr>
              <a:t>S. noctilio </a:t>
            </a:r>
            <a:r>
              <a:rPr lang="en-US" sz="2400" dirty="0">
                <a:latin typeface="Arial" panose="020B0604020202020204" pitchFamily="34" charset="0"/>
                <a:cs typeface="Arial" panose="020B0604020202020204" pitchFamily="34" charset="0"/>
              </a:rPr>
              <a:t>is considered a major forest health threat due to its ability to cause mortality in pine plantations</a:t>
            </a:r>
          </a:p>
          <a:p>
            <a:pPr marL="0" indent="0" algn="ctr">
              <a:lnSpc>
                <a:spcPct val="150000"/>
              </a:lnSpc>
              <a:buNone/>
            </a:pPr>
            <a:r>
              <a:rPr lang="en-US" sz="2400" dirty="0">
                <a:latin typeface="Arial" panose="020B0604020202020204" pitchFamily="34" charset="0"/>
                <a:cs typeface="Arial" panose="020B0604020202020204" pitchFamily="34" charset="0"/>
              </a:rPr>
              <a:t>In invaded countries of the Southern Hemisphere, where North American pines are planted in plantations, </a:t>
            </a:r>
            <a:r>
              <a:rPr lang="en-US" sz="2400" i="1" dirty="0">
                <a:latin typeface="Arial" panose="020B0604020202020204" pitchFamily="34" charset="0"/>
                <a:cs typeface="Arial" panose="020B0604020202020204" pitchFamily="34" charset="0"/>
              </a:rPr>
              <a:t>S. noctilio</a:t>
            </a:r>
            <a:r>
              <a:rPr lang="en-US" sz="2400" dirty="0">
                <a:latin typeface="Arial" panose="020B0604020202020204" pitchFamily="34" charset="0"/>
                <a:cs typeface="Arial" panose="020B0604020202020204" pitchFamily="34" charset="0"/>
              </a:rPr>
              <a:t> has caused up to 80% pine mortality in unmanaged stands</a:t>
            </a:r>
          </a:p>
          <a:p>
            <a:pPr marL="0" indent="0" algn="ctr">
              <a:lnSpc>
                <a:spcPct val="150000"/>
              </a:lnSpc>
              <a:buNone/>
            </a:pPr>
            <a:r>
              <a:rPr lang="en-US" sz="2400" dirty="0">
                <a:latin typeface="Arial" panose="020B0604020202020204" pitchFamily="34" charset="0"/>
                <a:cs typeface="Arial" panose="020B0604020202020204" pitchFamily="34" charset="0"/>
              </a:rPr>
              <a:t>In North America, </a:t>
            </a:r>
            <a:r>
              <a:rPr lang="en-US" sz="2400" i="1" dirty="0">
                <a:latin typeface="Arial" panose="020B0604020202020204" pitchFamily="34" charset="0"/>
                <a:cs typeface="Arial" panose="020B0604020202020204" pitchFamily="34" charset="0"/>
              </a:rPr>
              <a:t>S. noctilio </a:t>
            </a:r>
            <a:r>
              <a:rPr lang="en-US" sz="2400" dirty="0">
                <a:latin typeface="Arial" panose="020B0604020202020204" pitchFamily="34" charset="0"/>
                <a:cs typeface="Arial" panose="020B0604020202020204" pitchFamily="34" charset="0"/>
              </a:rPr>
              <a:t>has behaved as a secondary pest targeting stressed and weakened pines </a:t>
            </a:r>
          </a:p>
          <a:p>
            <a:pPr marL="0" indent="0" algn="ctr">
              <a:lnSpc>
                <a:spcPct val="150000"/>
              </a:lnSpc>
              <a:buNone/>
            </a:pPr>
            <a:r>
              <a:rPr lang="en-US" sz="2400" i="1" dirty="0">
                <a:latin typeface="Arial" panose="020B0604020202020204" pitchFamily="34" charset="0"/>
                <a:cs typeface="Arial" panose="020B0604020202020204" pitchFamily="34" charset="0"/>
              </a:rPr>
              <a:t>Sirex </a:t>
            </a:r>
            <a:r>
              <a:rPr lang="en-US" sz="2400" i="1" dirty="0" err="1">
                <a:latin typeface="Arial" panose="020B0604020202020204" pitchFamily="34" charset="0"/>
                <a:cs typeface="Arial" panose="020B0604020202020204" pitchFamily="34" charset="0"/>
              </a:rPr>
              <a:t>noctilio</a:t>
            </a:r>
            <a:r>
              <a:rPr lang="en-US" sz="2400" dirty="0" err="1">
                <a:latin typeface="Arial" panose="020B0604020202020204" pitchFamily="34" charset="0"/>
                <a:cs typeface="Arial" panose="020B0604020202020204" pitchFamily="34" charset="0"/>
              </a:rPr>
              <a:t>’s</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impact could increase in more favorable climatic conditions</a:t>
            </a:r>
          </a:p>
          <a:p>
            <a:pPr marL="0" indent="0" algn="ctr">
              <a:lnSpc>
                <a:spcPct val="150000"/>
              </a:lnSpc>
              <a:buNone/>
            </a:pPr>
            <a:endParaRPr lang="en-US" dirty="0"/>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Impact</a:t>
            </a:r>
          </a:p>
        </p:txBody>
      </p:sp>
    </p:spTree>
    <p:extLst>
      <p:ext uri="{BB962C8B-B14F-4D97-AF65-F5344CB8AC3E}">
        <p14:creationId xmlns:p14="http://schemas.microsoft.com/office/powerpoint/2010/main" val="129432556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179034" y="1535724"/>
            <a:ext cx="11833934" cy="5122984"/>
          </a:xfrm>
        </p:spPr>
        <p:txBody>
          <a:bodyPr>
            <a:normAutofit/>
          </a:bodyPr>
          <a:lstStyle/>
          <a:p>
            <a:pPr marL="0" indent="0" algn="ctr">
              <a:lnSpc>
                <a:spcPct val="150000"/>
              </a:lnSpc>
              <a:buNone/>
            </a:pPr>
            <a:r>
              <a:rPr lang="en-US" sz="2400" dirty="0">
                <a:latin typeface="Arial" panose="020B0604020202020204" pitchFamily="34" charset="0"/>
                <a:cs typeface="Arial" panose="020B0604020202020204" pitchFamily="34" charset="0"/>
              </a:rPr>
              <a:t>Monitor for </a:t>
            </a:r>
            <a:r>
              <a:rPr lang="en-US" sz="2400" i="1" dirty="0">
                <a:latin typeface="Arial" panose="020B0604020202020204" pitchFamily="34" charset="0"/>
                <a:cs typeface="Arial" panose="020B0604020202020204" pitchFamily="34" charset="0"/>
              </a:rPr>
              <a:t>S. </a:t>
            </a:r>
            <a:r>
              <a:rPr lang="en-US" sz="2400" i="1" dirty="0" err="1">
                <a:latin typeface="Arial" panose="020B0604020202020204" pitchFamily="34" charset="0"/>
                <a:cs typeface="Arial" panose="020B0604020202020204" pitchFamily="34" charset="0"/>
              </a:rPr>
              <a:t>noctilio</a:t>
            </a:r>
            <a:r>
              <a:rPr lang="en-US" sz="2400" i="1" dirty="0">
                <a:latin typeface="Arial" panose="020B0604020202020204" pitchFamily="34" charset="0"/>
                <a:cs typeface="Arial" panose="020B0604020202020204" pitchFamily="34" charset="0"/>
              </a:rPr>
              <a:t> </a:t>
            </a:r>
            <a:r>
              <a:rPr lang="en-US" sz="2400" dirty="0">
                <a:latin typeface="Arial" panose="020B0604020202020204" pitchFamily="34" charset="0"/>
                <a:cs typeface="Arial" panose="020B0604020202020204" pitchFamily="34" charset="0"/>
              </a:rPr>
              <a:t>populations and host tree damage</a:t>
            </a:r>
          </a:p>
          <a:p>
            <a:pPr marL="0" indent="0" algn="ctr">
              <a:lnSpc>
                <a:spcPct val="150000"/>
              </a:lnSpc>
              <a:buNone/>
            </a:pPr>
            <a:r>
              <a:rPr lang="en-US" sz="2400" dirty="0">
                <a:latin typeface="Arial" panose="020B0604020202020204" pitchFamily="34" charset="0"/>
                <a:cs typeface="Arial" panose="020B0604020202020204" pitchFamily="34" charset="0"/>
              </a:rPr>
              <a:t>Reduce spread – do not move firewood or other potentially infested materials</a:t>
            </a:r>
          </a:p>
          <a:p>
            <a:pPr marL="0" indent="0" algn="ctr">
              <a:lnSpc>
                <a:spcPct val="150000"/>
              </a:lnSpc>
              <a:buNone/>
            </a:pPr>
            <a:r>
              <a:rPr lang="en-US" sz="2400" dirty="0">
                <a:latin typeface="Arial" panose="020B0604020202020204" pitchFamily="34" charset="0"/>
                <a:cs typeface="Arial" panose="020B0604020202020204" pitchFamily="34" charset="0"/>
              </a:rPr>
              <a:t>Maintain tree vigor and proper basal area in pine stands</a:t>
            </a:r>
          </a:p>
          <a:p>
            <a:pPr marL="0" indent="0" algn="ctr">
              <a:lnSpc>
                <a:spcPct val="150000"/>
              </a:lnSpc>
              <a:buNone/>
            </a:pPr>
            <a:r>
              <a:rPr lang="en-US" sz="2400" dirty="0">
                <a:latin typeface="Arial" panose="020B0604020202020204" pitchFamily="34" charset="0"/>
                <a:cs typeface="Arial" panose="020B0604020202020204" pitchFamily="34" charset="0"/>
              </a:rPr>
              <a:t>Biocontrol – a parasitic nematode (</a:t>
            </a:r>
            <a:r>
              <a:rPr lang="en-US" sz="2400" i="1" dirty="0" err="1">
                <a:latin typeface="Arial" panose="020B0604020202020204" pitchFamily="34" charset="0"/>
                <a:cs typeface="Arial" panose="020B0604020202020204" pitchFamily="34" charset="0"/>
              </a:rPr>
              <a:t>Deladenus</a:t>
            </a:r>
            <a:r>
              <a:rPr lang="en-US" sz="2400" i="1" dirty="0">
                <a:latin typeface="Arial" panose="020B0604020202020204" pitchFamily="34" charset="0"/>
                <a:cs typeface="Arial" panose="020B0604020202020204" pitchFamily="34" charset="0"/>
              </a:rPr>
              <a:t> </a:t>
            </a:r>
            <a:r>
              <a:rPr lang="en-US" sz="2400" i="1" dirty="0" err="1">
                <a:latin typeface="Arial" panose="020B0604020202020204" pitchFamily="34" charset="0"/>
                <a:cs typeface="Arial" panose="020B0604020202020204" pitchFamily="34" charset="0"/>
              </a:rPr>
              <a:t>siricidicola</a:t>
            </a:r>
            <a:r>
              <a:rPr lang="en-US" sz="2400" dirty="0">
                <a:latin typeface="Arial" panose="020B0604020202020204" pitchFamily="34" charset="0"/>
                <a:cs typeface="Arial" panose="020B0604020202020204" pitchFamily="34" charset="0"/>
              </a:rPr>
              <a:t>) has had success as a biocontrol agent in the southern hemisphere. It feeds on the wasp’s symbiotic fungi and parasitizes wasp larvae to create sterile adult females. These females then lay eggs full of nematodes further spreading the biocontrol agent. However, it has not had the same levels of success in North America as it has in other countries</a:t>
            </a: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Management</a:t>
            </a:r>
          </a:p>
        </p:txBody>
      </p:sp>
    </p:spTree>
    <p:extLst>
      <p:ext uri="{BB962C8B-B14F-4D97-AF65-F5344CB8AC3E}">
        <p14:creationId xmlns:p14="http://schemas.microsoft.com/office/powerpoint/2010/main" val="103023151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1744823" y="1691644"/>
            <a:ext cx="10257692" cy="4981191"/>
          </a:xfrm>
        </p:spPr>
        <p:txBody>
          <a:bodyPr>
            <a:noAutofit/>
          </a:bodyPr>
          <a:lstStyle/>
          <a:p>
            <a:pPr marL="0" indent="0">
              <a:lnSpc>
                <a:spcPct val="100000"/>
              </a:lnSpc>
              <a:spcBef>
                <a:spcPts val="0"/>
              </a:spcBef>
              <a:buNone/>
            </a:pPr>
            <a:r>
              <a:rPr lang="en-US" sz="2400" dirty="0">
                <a:latin typeface="Arial" panose="020B0604020202020204" pitchFamily="34" charset="0"/>
                <a:cs typeface="Arial" panose="020B0604020202020204" pitchFamily="34" charset="0"/>
              </a:rPr>
              <a:t>Southern Regional Extension Forestry</a:t>
            </a:r>
          </a:p>
          <a:p>
            <a:pPr marL="0" indent="0">
              <a:lnSpc>
                <a:spcPct val="100000"/>
              </a:lnSpc>
              <a:spcBef>
                <a:spcPts val="0"/>
              </a:spcBef>
              <a:buNone/>
            </a:pPr>
            <a:r>
              <a:rPr lang="en-US" sz="2400" dirty="0">
                <a:latin typeface="Arial" panose="020B0604020202020204" pitchFamily="34" charset="0"/>
                <a:cs typeface="Arial" panose="020B0604020202020204" pitchFamily="34" charset="0"/>
                <a:hlinkClick r:id="rId2"/>
              </a:rPr>
              <a:t>http://southernforesthealth.net/</a:t>
            </a:r>
            <a:endParaRPr lang="en-US" sz="2400" dirty="0">
              <a:latin typeface="Arial" panose="020B0604020202020204" pitchFamily="34" charset="0"/>
              <a:cs typeface="Arial" panose="020B0604020202020204" pitchFamily="34" charset="0"/>
            </a:endParaRPr>
          </a:p>
          <a:p>
            <a:pPr marL="0" indent="0">
              <a:lnSpc>
                <a:spcPct val="100000"/>
              </a:lnSpc>
              <a:buNone/>
            </a:pPr>
            <a:endParaRPr lang="en-US" sz="2400" dirty="0">
              <a:latin typeface="Arial" panose="020B0604020202020204" pitchFamily="34" charset="0"/>
              <a:cs typeface="Arial" panose="020B0604020202020204" pitchFamily="34" charset="0"/>
            </a:endParaRPr>
          </a:p>
          <a:p>
            <a:pPr marL="0" indent="0">
              <a:lnSpc>
                <a:spcPct val="100000"/>
              </a:lnSpc>
              <a:buNone/>
            </a:pPr>
            <a:r>
              <a:rPr lang="en-US" sz="2400" dirty="0">
                <a:latin typeface="Arial" panose="020B0604020202020204" pitchFamily="34" charset="0"/>
                <a:cs typeface="Arial" panose="020B0604020202020204" pitchFamily="34" charset="0"/>
              </a:rPr>
              <a:t>Invasive Species Center</a:t>
            </a:r>
          </a:p>
          <a:p>
            <a:pPr marL="0" indent="0">
              <a:lnSpc>
                <a:spcPct val="100000"/>
              </a:lnSpc>
              <a:buNone/>
            </a:pPr>
            <a:r>
              <a:rPr lang="en-US" sz="2400" dirty="0">
                <a:latin typeface="Arial" panose="020B0604020202020204" pitchFamily="34" charset="0"/>
                <a:cs typeface="Arial" panose="020B0604020202020204" pitchFamily="34" charset="0"/>
                <a:hlinkClick r:id="rId3"/>
              </a:rPr>
              <a:t>https://www.invasivespeciescentre.ca/invasive-species/meet-the-species/invasive-insects/sirex-woodwasp/</a:t>
            </a:r>
            <a:endParaRPr lang="en-US" sz="2400" dirty="0">
              <a:latin typeface="Arial" panose="020B0604020202020204" pitchFamily="34" charset="0"/>
              <a:cs typeface="Arial" panose="020B0604020202020204" pitchFamily="34" charset="0"/>
            </a:endParaRPr>
          </a:p>
          <a:p>
            <a:pPr marL="0" indent="0">
              <a:lnSpc>
                <a:spcPct val="100000"/>
              </a:lnSpc>
              <a:buNone/>
            </a:pPr>
            <a:endParaRPr lang="en-US" sz="2400" dirty="0">
              <a:latin typeface="Arial" panose="020B0604020202020204" pitchFamily="34" charset="0"/>
              <a:cs typeface="Arial" panose="020B0604020202020204" pitchFamily="34" charset="0"/>
            </a:endParaRPr>
          </a:p>
          <a:p>
            <a:pPr marL="0" indent="0">
              <a:lnSpc>
                <a:spcPct val="100000"/>
              </a:lnSpc>
              <a:buNone/>
            </a:pPr>
            <a:r>
              <a:rPr lang="en-US" sz="2400" dirty="0">
                <a:latin typeface="Arial" panose="020B0604020202020204" pitchFamily="34" charset="0"/>
                <a:cs typeface="Arial" panose="020B0604020202020204" pitchFamily="34" charset="0"/>
              </a:rPr>
              <a:t>US Forest Service</a:t>
            </a:r>
          </a:p>
          <a:p>
            <a:pPr marL="0" indent="0">
              <a:lnSpc>
                <a:spcPct val="100000"/>
              </a:lnSpc>
              <a:buNone/>
            </a:pPr>
            <a:r>
              <a:rPr lang="en-US" sz="2400" dirty="0">
                <a:latin typeface="Arial" panose="020B0604020202020204" pitchFamily="34" charset="0"/>
                <a:cs typeface="Arial" panose="020B0604020202020204" pitchFamily="34" charset="0"/>
                <a:hlinkClick r:id="rId4"/>
              </a:rPr>
              <a:t>https://www.fs.usda.gov/foresthealth/technology/pdfs/FHAAST-2019-01_Biology_Ecology_Sirex_noctilio.pdf</a:t>
            </a:r>
            <a:endParaRPr lang="en-US" sz="2400" dirty="0">
              <a:latin typeface="Arial" panose="020B0604020202020204" pitchFamily="34" charset="0"/>
              <a:cs typeface="Arial" panose="020B0604020202020204" pitchFamily="34" charset="0"/>
            </a:endParaRPr>
          </a:p>
          <a:p>
            <a:pPr marL="0" indent="0">
              <a:lnSpc>
                <a:spcPct val="100000"/>
              </a:lnSpc>
              <a:buNone/>
            </a:pPr>
            <a:endParaRPr lang="en-US" sz="2400" dirty="0">
              <a:latin typeface="Arial" panose="020B0604020202020204" pitchFamily="34" charset="0"/>
              <a:cs typeface="Arial" panose="020B0604020202020204" pitchFamily="34" charset="0"/>
            </a:endParaRPr>
          </a:p>
          <a:p>
            <a:pPr marL="0" indent="0">
              <a:lnSpc>
                <a:spcPct val="100000"/>
              </a:lnSpc>
              <a:buNone/>
            </a:pPr>
            <a:endParaRPr lang="en-US" sz="1800" dirty="0">
              <a:latin typeface="Arial" panose="020B0604020202020204" pitchFamily="34" charset="0"/>
              <a:cs typeface="Arial" panose="020B0604020202020204" pitchFamily="34" charset="0"/>
            </a:endParaRPr>
          </a:p>
          <a:p>
            <a:pPr marL="0" indent="0">
              <a:lnSpc>
                <a:spcPct val="100000"/>
              </a:lnSpc>
              <a:buNone/>
            </a:pPr>
            <a:endParaRPr lang="en-US" sz="1800" dirty="0">
              <a:latin typeface="Arial" panose="020B06040202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8B94E1C2-46F0-28AA-B40E-BB412CAD975A}"/>
              </a:ext>
            </a:extLst>
          </p:cNvPr>
          <p:cNvPicPr>
            <a:picLocks noChangeAspect="1"/>
          </p:cNvPicPr>
          <p:nvPr/>
        </p:nvPicPr>
        <p:blipFill>
          <a:blip r:embed="rId5"/>
          <a:stretch>
            <a:fillRect/>
          </a:stretch>
        </p:blipFill>
        <p:spPr>
          <a:xfrm>
            <a:off x="243245" y="1662736"/>
            <a:ext cx="1143788" cy="975583"/>
          </a:xfrm>
          <a:prstGeom prst="rect">
            <a:avLst/>
          </a:prstGeom>
        </p:spPr>
      </p:pic>
      <p:pic>
        <p:nvPicPr>
          <p:cNvPr id="6" name="Picture 5">
            <a:extLst>
              <a:ext uri="{FF2B5EF4-FFF2-40B4-BE49-F238E27FC236}">
                <a16:creationId xmlns:a16="http://schemas.microsoft.com/office/drawing/2014/main" id="{E5C9C853-F10B-11BB-37BB-C1B4962D4ECE}"/>
              </a:ext>
            </a:extLst>
          </p:cNvPr>
          <p:cNvPicPr>
            <a:picLocks noChangeAspect="1"/>
          </p:cNvPicPr>
          <p:nvPr/>
        </p:nvPicPr>
        <p:blipFill>
          <a:blip r:embed="rId6"/>
          <a:stretch>
            <a:fillRect/>
          </a:stretch>
        </p:blipFill>
        <p:spPr>
          <a:xfrm>
            <a:off x="243245" y="3150672"/>
            <a:ext cx="1231818" cy="1256454"/>
          </a:xfrm>
          <a:prstGeom prst="rect">
            <a:avLst/>
          </a:prstGeom>
        </p:spPr>
      </p:pic>
      <p:sp>
        <p:nvSpPr>
          <p:cNvPr id="9" name="TextBox 8">
            <a:extLst>
              <a:ext uri="{FF2B5EF4-FFF2-40B4-BE49-F238E27FC236}">
                <a16:creationId xmlns:a16="http://schemas.microsoft.com/office/drawing/2014/main" id="{BE01394C-F723-BD84-84DC-2A63CDCC19F8}"/>
              </a:ext>
            </a:extLst>
          </p:cNvPr>
          <p:cNvSpPr txBox="1"/>
          <p:nvPr/>
        </p:nvSpPr>
        <p:spPr>
          <a:xfrm>
            <a:off x="1450985" y="6515639"/>
            <a:ext cx="9290029" cy="307777"/>
          </a:xfrm>
          <a:prstGeom prst="rect">
            <a:avLst/>
          </a:prstGeom>
          <a:noFill/>
        </p:spPr>
        <p:txBody>
          <a:bodyPr wrap="square" rtlCol="0">
            <a:spAutoFit/>
          </a:bodyPr>
          <a:lstStyle/>
          <a:p>
            <a:r>
              <a:rPr lang="en-US" sz="1400" dirty="0">
                <a:latin typeface="Arial" panose="020B0604020202020204" pitchFamily="34" charset="0"/>
                <a:cs typeface="Arial" panose="020B0604020202020204" pitchFamily="34" charset="0"/>
              </a:rPr>
              <a:t>* Created by Katy Crout Moretti &amp; David Coyle (Clemson University); Reviewed by Kevin Dodds(US Forest Service)</a:t>
            </a:r>
          </a:p>
        </p:txBody>
      </p:sp>
      <p:sp>
        <p:nvSpPr>
          <p:cNvPr id="10" name="Rectangle 9">
            <a:extLst>
              <a:ext uri="{FF2B5EF4-FFF2-40B4-BE49-F238E27FC236}">
                <a16:creationId xmlns:a16="http://schemas.microsoft.com/office/drawing/2014/main" id="{C5A49AD2-32C2-C44B-46EE-C04524EC9313}"/>
              </a:ext>
            </a:extLst>
          </p:cNvPr>
          <p:cNvSpPr/>
          <p:nvPr/>
        </p:nvSpPr>
        <p:spPr>
          <a:xfrm>
            <a:off x="0" y="-45088"/>
            <a:ext cx="12192000" cy="1313895"/>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825"/>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Additional Resources </a:t>
            </a:r>
          </a:p>
        </p:txBody>
      </p:sp>
      <p:pic>
        <p:nvPicPr>
          <p:cNvPr id="12" name="Picture 11">
            <a:extLst>
              <a:ext uri="{FF2B5EF4-FFF2-40B4-BE49-F238E27FC236}">
                <a16:creationId xmlns:a16="http://schemas.microsoft.com/office/drawing/2014/main" id="{2A2D4A5F-B318-5F7F-9BA0-C8AF2CCFF0C8}"/>
              </a:ext>
            </a:extLst>
          </p:cNvPr>
          <p:cNvPicPr>
            <a:picLocks noChangeAspect="1"/>
          </p:cNvPicPr>
          <p:nvPr/>
        </p:nvPicPr>
        <p:blipFill>
          <a:blip r:embed="rId7"/>
          <a:stretch>
            <a:fillRect/>
          </a:stretch>
        </p:blipFill>
        <p:spPr>
          <a:xfrm>
            <a:off x="340740" y="5016066"/>
            <a:ext cx="1046293" cy="1159831"/>
          </a:xfrm>
          <a:prstGeom prst="rect">
            <a:avLst/>
          </a:prstGeom>
        </p:spPr>
      </p:pic>
    </p:spTree>
    <p:extLst>
      <p:ext uri="{BB962C8B-B14F-4D97-AF65-F5344CB8AC3E}">
        <p14:creationId xmlns:p14="http://schemas.microsoft.com/office/powerpoint/2010/main" val="20866314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101151" y="1572745"/>
            <a:ext cx="6291697" cy="5005754"/>
          </a:xfrm>
        </p:spPr>
        <p:txBody>
          <a:bodyPr>
            <a:noAutofit/>
          </a:bodyPr>
          <a:lstStyle/>
          <a:p>
            <a:pPr marL="0" indent="0" algn="ctr">
              <a:lnSpc>
                <a:spcPct val="150000"/>
              </a:lnSpc>
              <a:spcAft>
                <a:spcPts val="1000"/>
              </a:spcAft>
              <a:buNone/>
            </a:pPr>
            <a:r>
              <a:rPr lang="en-US" sz="2200" dirty="0">
                <a:latin typeface="Arial" panose="020B0604020202020204" pitchFamily="34" charset="0"/>
                <a:cs typeface="Arial" panose="020B0604020202020204" pitchFamily="34" charset="0"/>
              </a:rPr>
              <a:t>Native to parts of Europe, Asia, and northern Africa</a:t>
            </a:r>
          </a:p>
          <a:p>
            <a:pPr marL="0" indent="0" algn="ctr">
              <a:lnSpc>
                <a:spcPct val="150000"/>
              </a:lnSpc>
              <a:spcAft>
                <a:spcPts val="1000"/>
              </a:spcAft>
              <a:buNone/>
            </a:pPr>
            <a:r>
              <a:rPr lang="en-US" sz="2200" dirty="0">
                <a:latin typeface="Arial" panose="020B0604020202020204" pitchFamily="34" charset="0"/>
                <a:cs typeface="Arial" panose="020B0604020202020204" pitchFamily="34" charset="0"/>
              </a:rPr>
              <a:t>First detected in the US in New York in 2004</a:t>
            </a:r>
          </a:p>
          <a:p>
            <a:pPr marL="0" indent="0" algn="ctr">
              <a:lnSpc>
                <a:spcPct val="150000"/>
              </a:lnSpc>
              <a:spcAft>
                <a:spcPts val="1000"/>
              </a:spcAft>
              <a:buNone/>
            </a:pPr>
            <a:r>
              <a:rPr lang="en-US" sz="2200" dirty="0">
                <a:latin typeface="Arial" panose="020B0604020202020204" pitchFamily="34" charset="0"/>
                <a:cs typeface="Arial" panose="020B0604020202020204" pitchFamily="34" charset="0"/>
              </a:rPr>
              <a:t>As of 2024, </a:t>
            </a:r>
            <a:r>
              <a:rPr lang="en-US" sz="2200" i="1" dirty="0">
                <a:latin typeface="Arial" panose="020B0604020202020204" pitchFamily="34" charset="0"/>
                <a:cs typeface="Arial" panose="020B0604020202020204" pitchFamily="34" charset="0"/>
              </a:rPr>
              <a:t>S. noctilio </a:t>
            </a:r>
            <a:r>
              <a:rPr lang="en-US" sz="2200" dirty="0">
                <a:latin typeface="Arial" panose="020B0604020202020204" pitchFamily="34" charset="0"/>
                <a:cs typeface="Arial" panose="020B0604020202020204" pitchFamily="34" charset="0"/>
              </a:rPr>
              <a:t>is found in Connecticut, Michigan, New Jersey, Ohio, Pennsylvania, Vermont, Maine, New Hampshire, and Massachusetts. </a:t>
            </a:r>
          </a:p>
          <a:p>
            <a:pPr marL="0" indent="0" algn="ctr">
              <a:lnSpc>
                <a:spcPct val="150000"/>
              </a:lnSpc>
              <a:spcAft>
                <a:spcPts val="1000"/>
              </a:spcAft>
              <a:buNone/>
            </a:pPr>
            <a:r>
              <a:rPr lang="en-US" sz="2200" dirty="0">
                <a:latin typeface="Arial" panose="020B0604020202020204" pitchFamily="34" charset="0"/>
                <a:cs typeface="Arial" panose="020B0604020202020204" pitchFamily="34" charset="0"/>
              </a:rPr>
              <a:t>Populations extend into parts of Canada</a:t>
            </a: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Introduction &amp; Detection </a:t>
            </a:r>
          </a:p>
        </p:txBody>
      </p:sp>
      <p:pic>
        <p:nvPicPr>
          <p:cNvPr id="2" name="Picture 1">
            <a:extLst>
              <a:ext uri="{FF2B5EF4-FFF2-40B4-BE49-F238E27FC236}">
                <a16:creationId xmlns:a16="http://schemas.microsoft.com/office/drawing/2014/main" id="{DF12571D-8366-07C9-1A96-5474939A4767}"/>
              </a:ext>
            </a:extLst>
          </p:cNvPr>
          <p:cNvPicPr>
            <a:picLocks noChangeAspect="1"/>
          </p:cNvPicPr>
          <p:nvPr/>
        </p:nvPicPr>
        <p:blipFill rotWithShape="1">
          <a:blip r:embed="rId2"/>
          <a:srcRect l="49197" t="9536" r="903" b="42907"/>
          <a:stretch/>
        </p:blipFill>
        <p:spPr>
          <a:xfrm>
            <a:off x="6619752" y="2250217"/>
            <a:ext cx="5309424" cy="3514477"/>
          </a:xfrm>
          <a:prstGeom prst="rect">
            <a:avLst/>
          </a:prstGeom>
          <a:ln>
            <a:solidFill>
              <a:schemeClr val="tx1"/>
            </a:solidFill>
          </a:ln>
        </p:spPr>
      </p:pic>
      <p:sp>
        <p:nvSpPr>
          <p:cNvPr id="4" name="Star: 5 Points 3">
            <a:extLst>
              <a:ext uri="{FF2B5EF4-FFF2-40B4-BE49-F238E27FC236}">
                <a16:creationId xmlns:a16="http://schemas.microsoft.com/office/drawing/2014/main" id="{64128F1D-9D90-032F-785B-91497AE782A2}"/>
              </a:ext>
            </a:extLst>
          </p:cNvPr>
          <p:cNvSpPr/>
          <p:nvPr/>
        </p:nvSpPr>
        <p:spPr>
          <a:xfrm>
            <a:off x="10339938" y="3705308"/>
            <a:ext cx="219393" cy="190832"/>
          </a:xfrm>
          <a:prstGeom prst="star5">
            <a:avLst/>
          </a:prstGeom>
        </p:spPr>
        <p:style>
          <a:lnRef idx="2">
            <a:schemeClr val="dk1">
              <a:shade val="15000"/>
            </a:schemeClr>
          </a:lnRef>
          <a:fillRef idx="1">
            <a:schemeClr val="dk1"/>
          </a:fillRef>
          <a:effectRef idx="0">
            <a:schemeClr val="dk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E8F92E85-FF87-8BD1-BBEA-F871B6DCFDA2}"/>
              </a:ext>
            </a:extLst>
          </p:cNvPr>
          <p:cNvSpPr txBox="1"/>
          <p:nvPr/>
        </p:nvSpPr>
        <p:spPr>
          <a:xfrm>
            <a:off x="9274464" y="2828473"/>
            <a:ext cx="1348479" cy="415498"/>
          </a:xfrm>
          <a:prstGeom prst="rect">
            <a:avLst/>
          </a:prstGeom>
          <a:noFill/>
        </p:spPr>
        <p:txBody>
          <a:bodyPr wrap="square" rtlCol="0">
            <a:spAutoFit/>
          </a:bodyPr>
          <a:lstStyle/>
          <a:p>
            <a:pPr algn="ctr"/>
            <a:r>
              <a:rPr lang="en-US" sz="1050" dirty="0">
                <a:latin typeface="Arial" panose="020B0604020202020204" pitchFamily="34" charset="0"/>
                <a:cs typeface="Arial" panose="020B0604020202020204" pitchFamily="34" charset="0"/>
              </a:rPr>
              <a:t>First detected near Fulton, NY</a:t>
            </a:r>
          </a:p>
        </p:txBody>
      </p:sp>
      <p:cxnSp>
        <p:nvCxnSpPr>
          <p:cNvPr id="10" name="Straight Arrow Connector 9">
            <a:extLst>
              <a:ext uri="{FF2B5EF4-FFF2-40B4-BE49-F238E27FC236}">
                <a16:creationId xmlns:a16="http://schemas.microsoft.com/office/drawing/2014/main" id="{C6E2DEE2-FA10-6DB4-E24E-268E77ADE9A6}"/>
              </a:ext>
            </a:extLst>
          </p:cNvPr>
          <p:cNvCxnSpPr>
            <a:cxnSpLocks/>
          </p:cNvCxnSpPr>
          <p:nvPr/>
        </p:nvCxnSpPr>
        <p:spPr>
          <a:xfrm>
            <a:off x="9948703" y="3243971"/>
            <a:ext cx="391235" cy="461337"/>
          </a:xfrm>
          <a:prstGeom prst="straightConnector1">
            <a:avLst/>
          </a:prstGeom>
          <a:ln>
            <a:tailEnd type="triangle"/>
          </a:ln>
        </p:spPr>
        <p:style>
          <a:lnRef idx="2">
            <a:schemeClr val="dk1"/>
          </a:lnRef>
          <a:fillRef idx="0">
            <a:schemeClr val="dk1"/>
          </a:fillRef>
          <a:effectRef idx="1">
            <a:schemeClr val="dk1"/>
          </a:effectRef>
          <a:fontRef idx="minor">
            <a:schemeClr val="tx1"/>
          </a:fontRef>
        </p:style>
      </p:cxnSp>
    </p:spTree>
    <p:extLst>
      <p:ext uri="{BB962C8B-B14F-4D97-AF65-F5344CB8AC3E}">
        <p14:creationId xmlns:p14="http://schemas.microsoft.com/office/powerpoint/2010/main" val="2712625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378326" y="2322550"/>
            <a:ext cx="5611658" cy="3467337"/>
          </a:xfrm>
        </p:spPr>
        <p:txBody>
          <a:bodyPr>
            <a:normAutofit/>
          </a:bodyPr>
          <a:lstStyle/>
          <a:p>
            <a:pPr marL="0" indent="0" algn="ctr">
              <a:lnSpc>
                <a:spcPct val="150000"/>
              </a:lnSpc>
              <a:buNone/>
            </a:pPr>
            <a:r>
              <a:rPr lang="en-US" sz="2400" dirty="0">
                <a:latin typeface="Arial" panose="020B0604020202020204" pitchFamily="34" charset="0"/>
                <a:cs typeface="Arial" panose="020B0604020202020204" pitchFamily="34" charset="0"/>
              </a:rPr>
              <a:t>There are 23 known species of </a:t>
            </a:r>
            <a:r>
              <a:rPr lang="en-US" sz="2400" dirty="0" err="1">
                <a:latin typeface="Arial" panose="020B0604020202020204" pitchFamily="34" charset="0"/>
                <a:cs typeface="Arial" panose="020B0604020202020204" pitchFamily="34" charset="0"/>
              </a:rPr>
              <a:t>woodwasps</a:t>
            </a:r>
            <a:r>
              <a:rPr lang="en-US" sz="2400" dirty="0">
                <a:latin typeface="Arial" panose="020B0604020202020204" pitchFamily="34" charset="0"/>
                <a:cs typeface="Arial" panose="020B0604020202020204" pitchFamily="34" charset="0"/>
              </a:rPr>
              <a:t> (Siricidae) native to North America</a:t>
            </a:r>
          </a:p>
          <a:p>
            <a:pPr marL="0" indent="0" algn="ctr">
              <a:lnSpc>
                <a:spcPct val="150000"/>
              </a:lnSpc>
              <a:buNone/>
            </a:pPr>
            <a:r>
              <a:rPr lang="en-US" sz="2400" dirty="0">
                <a:latin typeface="Arial" panose="020B0604020202020204" pitchFamily="34" charset="0"/>
                <a:cs typeface="Arial" panose="020B0604020202020204" pitchFamily="34" charset="0"/>
              </a:rPr>
              <a:t>Unlike </a:t>
            </a:r>
            <a:r>
              <a:rPr lang="en-US" sz="2400" i="1" dirty="0">
                <a:latin typeface="Arial" panose="020B0604020202020204" pitchFamily="34" charset="0"/>
                <a:cs typeface="Arial" panose="020B0604020202020204" pitchFamily="34" charset="0"/>
              </a:rPr>
              <a:t>S. noctilio</a:t>
            </a:r>
            <a:r>
              <a:rPr lang="en-US" sz="2400" dirty="0">
                <a:latin typeface="Arial" panose="020B0604020202020204" pitchFamily="34" charset="0"/>
                <a:cs typeface="Arial" panose="020B0604020202020204" pitchFamily="34" charset="0"/>
              </a:rPr>
              <a:t>, native </a:t>
            </a:r>
            <a:r>
              <a:rPr lang="en-US" sz="2400" dirty="0" err="1">
                <a:latin typeface="Arial" panose="020B0604020202020204" pitchFamily="34" charset="0"/>
                <a:cs typeface="Arial" panose="020B0604020202020204" pitchFamily="34" charset="0"/>
              </a:rPr>
              <a:t>woodwasps</a:t>
            </a:r>
            <a:r>
              <a:rPr lang="en-US" sz="2400" dirty="0">
                <a:latin typeface="Arial" panose="020B0604020202020204" pitchFamily="34" charset="0"/>
                <a:cs typeface="Arial" panose="020B0604020202020204" pitchFamily="34" charset="0"/>
              </a:rPr>
              <a:t> colonize weakened and stressed trees</a:t>
            </a:r>
          </a:p>
          <a:p>
            <a:pPr marL="0" indent="0" algn="ctr">
              <a:lnSpc>
                <a:spcPct val="150000"/>
              </a:lnSpc>
              <a:buNone/>
            </a:pPr>
            <a:endParaRPr lang="en-US"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Native </a:t>
            </a:r>
            <a:r>
              <a:rPr lang="en-US" sz="2400" dirty="0" err="1">
                <a:latin typeface="Arial Black" panose="020B0A04020102020204" pitchFamily="34" charset="0"/>
                <a:cs typeface="Arial" panose="020B0604020202020204" pitchFamily="34" charset="0"/>
              </a:rPr>
              <a:t>Woodwasps</a:t>
            </a:r>
            <a:endParaRPr lang="en-US" sz="2400" dirty="0">
              <a:latin typeface="Arial Black" panose="020B0A040201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6F33920B-06FB-0D34-8668-EA2B06460749}"/>
              </a:ext>
            </a:extLst>
          </p:cNvPr>
          <p:cNvPicPr>
            <a:picLocks noChangeAspect="1"/>
          </p:cNvPicPr>
          <p:nvPr/>
        </p:nvPicPr>
        <p:blipFill>
          <a:blip r:embed="rId2"/>
          <a:stretch>
            <a:fillRect/>
          </a:stretch>
        </p:blipFill>
        <p:spPr>
          <a:xfrm>
            <a:off x="6202017" y="1481362"/>
            <a:ext cx="5899837" cy="5149714"/>
          </a:xfrm>
          <a:prstGeom prst="rect">
            <a:avLst/>
          </a:prstGeom>
        </p:spPr>
      </p:pic>
      <p:sp>
        <p:nvSpPr>
          <p:cNvPr id="7" name="TextBox 6">
            <a:extLst>
              <a:ext uri="{FF2B5EF4-FFF2-40B4-BE49-F238E27FC236}">
                <a16:creationId xmlns:a16="http://schemas.microsoft.com/office/drawing/2014/main" id="{37CE48A9-D91F-32CA-9BBD-05C14C7A74CA}"/>
              </a:ext>
            </a:extLst>
          </p:cNvPr>
          <p:cNvSpPr txBox="1"/>
          <p:nvPr/>
        </p:nvSpPr>
        <p:spPr>
          <a:xfrm>
            <a:off x="10315788" y="6557952"/>
            <a:ext cx="1786066" cy="261610"/>
          </a:xfrm>
          <a:prstGeom prst="rect">
            <a:avLst/>
          </a:prstGeom>
          <a:solidFill>
            <a:schemeClr val="bg1"/>
          </a:solidFill>
        </p:spPr>
        <p:txBody>
          <a:bodyPr wrap="none" rtlCol="0">
            <a:spAutoFit/>
          </a:bodyPr>
          <a:lstStyle/>
          <a:p>
            <a:r>
              <a:rPr lang="en-US" sz="1100" dirty="0" err="1">
                <a:latin typeface="Arial" panose="020B0604020202020204" pitchFamily="34" charset="0"/>
                <a:cs typeface="Arial" panose="020B0604020202020204" pitchFamily="34" charset="0"/>
              </a:rPr>
              <a:t>Liebhold</a:t>
            </a:r>
            <a:r>
              <a:rPr lang="en-US" sz="1100" dirty="0">
                <a:latin typeface="Arial" panose="020B0604020202020204" pitchFamily="34" charset="0"/>
                <a:cs typeface="Arial" panose="020B0604020202020204" pitchFamily="34" charset="0"/>
              </a:rPr>
              <a:t> and Hajek, 2021</a:t>
            </a:r>
          </a:p>
        </p:txBody>
      </p:sp>
      <p:sp>
        <p:nvSpPr>
          <p:cNvPr id="8" name="Arrow: Right 7">
            <a:extLst>
              <a:ext uri="{FF2B5EF4-FFF2-40B4-BE49-F238E27FC236}">
                <a16:creationId xmlns:a16="http://schemas.microsoft.com/office/drawing/2014/main" id="{38FE6E9C-38BC-32A9-BAA3-1BA88E9ECD9A}"/>
              </a:ext>
            </a:extLst>
          </p:cNvPr>
          <p:cNvSpPr/>
          <p:nvPr/>
        </p:nvSpPr>
        <p:spPr>
          <a:xfrm>
            <a:off x="4114801" y="3608792"/>
            <a:ext cx="1981200" cy="333955"/>
          </a:xfrm>
          <a:prstGeom prst="rightArrow">
            <a:avLst/>
          </a:prstGeom>
          <a:solidFill>
            <a:srgbClr val="FF0000"/>
          </a:solidFill>
          <a:ln>
            <a:solidFill>
              <a:srgbClr val="C0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1642192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21">
            <a:extLst>
              <a:ext uri="{FF2B5EF4-FFF2-40B4-BE49-F238E27FC236}">
                <a16:creationId xmlns:a16="http://schemas.microsoft.com/office/drawing/2014/main" id="{953402FE-47E9-1452-22A3-167277B7A805}"/>
              </a:ext>
            </a:extLst>
          </p:cNvPr>
          <p:cNvPicPr>
            <a:picLocks noChangeAspect="1"/>
          </p:cNvPicPr>
          <p:nvPr/>
        </p:nvPicPr>
        <p:blipFill>
          <a:blip r:embed="rId2"/>
          <a:stretch>
            <a:fillRect/>
          </a:stretch>
        </p:blipFill>
        <p:spPr>
          <a:xfrm>
            <a:off x="8334293" y="4061236"/>
            <a:ext cx="3805604" cy="2537069"/>
          </a:xfrm>
          <a:prstGeom prst="rect">
            <a:avLst/>
          </a:prstGeom>
          <a:ln>
            <a:solidFill>
              <a:schemeClr val="tx1"/>
            </a:solidFill>
          </a:ln>
        </p:spPr>
      </p:pic>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4846449" y="2652007"/>
            <a:ext cx="5810951" cy="3253697"/>
          </a:xfrm>
        </p:spPr>
        <p:txBody>
          <a:bodyPr>
            <a:normAutofit/>
          </a:bodyPr>
          <a:lstStyle/>
          <a:p>
            <a:pPr marL="0" indent="0" algn="ctr">
              <a:lnSpc>
                <a:spcPct val="150000"/>
              </a:lnSpc>
              <a:buNone/>
            </a:pPr>
            <a:endParaRPr lang="en-US" sz="2400" dirty="0">
              <a:latin typeface="Arial" panose="020B0604020202020204" pitchFamily="34" charset="0"/>
              <a:cs typeface="Arial" panose="020B0604020202020204" pitchFamily="34" charset="0"/>
            </a:endParaRPr>
          </a:p>
          <a:p>
            <a:pPr marL="0" indent="0" algn="ctr">
              <a:lnSpc>
                <a:spcPct val="150000"/>
              </a:lnSpc>
              <a:buNone/>
            </a:pPr>
            <a:endParaRPr lang="en-US"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i="1" dirty="0">
                <a:latin typeface="Arial Black" panose="020B0A04020102020204" pitchFamily="34" charset="0"/>
                <a:cs typeface="Arial" panose="020B0604020202020204" pitchFamily="34" charset="0"/>
              </a:rPr>
              <a:t>Sirex noctilio </a:t>
            </a:r>
            <a:r>
              <a:rPr lang="en-US" sz="2400" dirty="0">
                <a:latin typeface="Arial Black" panose="020B0A04020102020204" pitchFamily="34" charset="0"/>
                <a:cs typeface="Arial" panose="020B0604020202020204" pitchFamily="34" charset="0"/>
              </a:rPr>
              <a:t>vs. Native </a:t>
            </a:r>
            <a:r>
              <a:rPr lang="en-US" sz="2400" dirty="0" err="1">
                <a:latin typeface="Arial Black" panose="020B0A04020102020204" pitchFamily="34" charset="0"/>
                <a:cs typeface="Arial" panose="020B0604020202020204" pitchFamily="34" charset="0"/>
              </a:rPr>
              <a:t>Woodwasps</a:t>
            </a:r>
            <a:endParaRPr lang="en-US" sz="2400" dirty="0">
              <a:latin typeface="Arial Black" panose="020B0A04020102020204" pitchFamily="34" charset="0"/>
              <a:cs typeface="Arial" panose="020B0604020202020204" pitchFamily="34" charset="0"/>
            </a:endParaRPr>
          </a:p>
        </p:txBody>
      </p:sp>
      <p:pic>
        <p:nvPicPr>
          <p:cNvPr id="2" name="Picture 1">
            <a:extLst>
              <a:ext uri="{FF2B5EF4-FFF2-40B4-BE49-F238E27FC236}">
                <a16:creationId xmlns:a16="http://schemas.microsoft.com/office/drawing/2014/main" id="{5F463B09-EA85-F232-6B22-9F0E4D67BE4E}"/>
              </a:ext>
            </a:extLst>
          </p:cNvPr>
          <p:cNvPicPr>
            <a:picLocks noChangeAspect="1"/>
          </p:cNvPicPr>
          <p:nvPr/>
        </p:nvPicPr>
        <p:blipFill>
          <a:blip r:embed="rId3"/>
          <a:stretch>
            <a:fillRect/>
          </a:stretch>
        </p:blipFill>
        <p:spPr>
          <a:xfrm>
            <a:off x="179033" y="3163232"/>
            <a:ext cx="4187454" cy="3565879"/>
          </a:xfrm>
          <a:prstGeom prst="rect">
            <a:avLst/>
          </a:prstGeom>
          <a:ln>
            <a:solidFill>
              <a:schemeClr val="tx1"/>
            </a:solidFill>
          </a:ln>
        </p:spPr>
      </p:pic>
      <p:pic>
        <p:nvPicPr>
          <p:cNvPr id="8" name="Picture 7">
            <a:extLst>
              <a:ext uri="{FF2B5EF4-FFF2-40B4-BE49-F238E27FC236}">
                <a16:creationId xmlns:a16="http://schemas.microsoft.com/office/drawing/2014/main" id="{435A9FFB-C7D0-DD50-88A3-1498EF3F1241}"/>
              </a:ext>
            </a:extLst>
          </p:cNvPr>
          <p:cNvPicPr>
            <a:picLocks noChangeAspect="1"/>
          </p:cNvPicPr>
          <p:nvPr/>
        </p:nvPicPr>
        <p:blipFill>
          <a:blip r:embed="rId4"/>
          <a:stretch>
            <a:fillRect/>
          </a:stretch>
        </p:blipFill>
        <p:spPr>
          <a:xfrm>
            <a:off x="5150586" y="3163232"/>
            <a:ext cx="3020042" cy="3441235"/>
          </a:xfrm>
          <a:prstGeom prst="rect">
            <a:avLst/>
          </a:prstGeom>
          <a:ln>
            <a:solidFill>
              <a:schemeClr val="tx1"/>
            </a:solidFill>
          </a:ln>
        </p:spPr>
      </p:pic>
      <p:pic>
        <p:nvPicPr>
          <p:cNvPr id="9" name="Picture 8">
            <a:extLst>
              <a:ext uri="{FF2B5EF4-FFF2-40B4-BE49-F238E27FC236}">
                <a16:creationId xmlns:a16="http://schemas.microsoft.com/office/drawing/2014/main" id="{FF2016CD-79BC-0EF7-1EFC-32A0AAA9AF49}"/>
              </a:ext>
            </a:extLst>
          </p:cNvPr>
          <p:cNvPicPr>
            <a:picLocks noChangeAspect="1"/>
          </p:cNvPicPr>
          <p:nvPr/>
        </p:nvPicPr>
        <p:blipFill>
          <a:blip r:embed="rId5"/>
          <a:stretch>
            <a:fillRect/>
          </a:stretch>
        </p:blipFill>
        <p:spPr>
          <a:xfrm>
            <a:off x="8334293" y="1400826"/>
            <a:ext cx="3805604" cy="2546980"/>
          </a:xfrm>
          <a:prstGeom prst="rect">
            <a:avLst/>
          </a:prstGeom>
          <a:ln>
            <a:solidFill>
              <a:schemeClr val="tx1"/>
            </a:solidFill>
          </a:ln>
        </p:spPr>
      </p:pic>
      <p:sp>
        <p:nvSpPr>
          <p:cNvPr id="7" name="TextBox 6">
            <a:extLst>
              <a:ext uri="{FF2B5EF4-FFF2-40B4-BE49-F238E27FC236}">
                <a16:creationId xmlns:a16="http://schemas.microsoft.com/office/drawing/2014/main" id="{37CE48A9-D91F-32CA-9BBD-05C14C7A74CA}"/>
              </a:ext>
            </a:extLst>
          </p:cNvPr>
          <p:cNvSpPr txBox="1"/>
          <p:nvPr/>
        </p:nvSpPr>
        <p:spPr>
          <a:xfrm>
            <a:off x="229493" y="6403062"/>
            <a:ext cx="1941557"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Steven Valley, bugwood.org</a:t>
            </a:r>
          </a:p>
        </p:txBody>
      </p:sp>
      <p:sp>
        <p:nvSpPr>
          <p:cNvPr id="13" name="TextBox 12">
            <a:extLst>
              <a:ext uri="{FF2B5EF4-FFF2-40B4-BE49-F238E27FC236}">
                <a16:creationId xmlns:a16="http://schemas.microsoft.com/office/drawing/2014/main" id="{6B82FD0E-34B1-32F4-B439-9AD10ED13182}"/>
              </a:ext>
            </a:extLst>
          </p:cNvPr>
          <p:cNvSpPr txBox="1"/>
          <p:nvPr/>
        </p:nvSpPr>
        <p:spPr>
          <a:xfrm>
            <a:off x="229493" y="3272275"/>
            <a:ext cx="986167" cy="261610"/>
          </a:xfrm>
          <a:prstGeom prst="rect">
            <a:avLst/>
          </a:prstGeom>
          <a:solidFill>
            <a:schemeClr val="bg1"/>
          </a:solidFill>
        </p:spPr>
        <p:txBody>
          <a:bodyPr wrap="none" rtlCol="0">
            <a:spAutoFit/>
          </a:bodyPr>
          <a:lstStyle/>
          <a:p>
            <a:r>
              <a:rPr lang="en-US" sz="1100" i="1" dirty="0">
                <a:latin typeface="Arial" panose="020B0604020202020204" pitchFamily="34" charset="0"/>
                <a:cs typeface="Arial" panose="020B0604020202020204" pitchFamily="34" charset="0"/>
              </a:rPr>
              <a:t>Sirex noctilio</a:t>
            </a:r>
          </a:p>
        </p:txBody>
      </p:sp>
      <p:sp>
        <p:nvSpPr>
          <p:cNvPr id="14" name="TextBox 13">
            <a:extLst>
              <a:ext uri="{FF2B5EF4-FFF2-40B4-BE49-F238E27FC236}">
                <a16:creationId xmlns:a16="http://schemas.microsoft.com/office/drawing/2014/main" id="{794095BF-3ABF-301B-22F3-DA11E8A95E17}"/>
              </a:ext>
            </a:extLst>
          </p:cNvPr>
          <p:cNvSpPr txBox="1"/>
          <p:nvPr/>
        </p:nvSpPr>
        <p:spPr>
          <a:xfrm>
            <a:off x="8397079" y="1491149"/>
            <a:ext cx="1189749" cy="261610"/>
          </a:xfrm>
          <a:prstGeom prst="rect">
            <a:avLst/>
          </a:prstGeom>
          <a:solidFill>
            <a:schemeClr val="bg1"/>
          </a:solidFill>
        </p:spPr>
        <p:txBody>
          <a:bodyPr wrap="none" rtlCol="0">
            <a:spAutoFit/>
          </a:bodyPr>
          <a:lstStyle/>
          <a:p>
            <a:r>
              <a:rPr lang="en-US" sz="1100" i="1" dirty="0">
                <a:latin typeface="Arial" panose="020B0604020202020204" pitchFamily="34" charset="0"/>
                <a:cs typeface="Arial" panose="020B0604020202020204" pitchFamily="34" charset="0"/>
              </a:rPr>
              <a:t>Sirex </a:t>
            </a:r>
            <a:r>
              <a:rPr lang="en-US" sz="1100" i="1" dirty="0" err="1">
                <a:latin typeface="Arial" panose="020B0604020202020204" pitchFamily="34" charset="0"/>
                <a:cs typeface="Arial" panose="020B0604020202020204" pitchFamily="34" charset="0"/>
              </a:rPr>
              <a:t>nigricornis</a:t>
            </a:r>
            <a:endParaRPr lang="en-US" sz="1100" i="1" dirty="0">
              <a:latin typeface="Arial" panose="020B0604020202020204" pitchFamily="34" charset="0"/>
              <a:cs typeface="Arial" panose="020B0604020202020204" pitchFamily="34" charset="0"/>
            </a:endParaRPr>
          </a:p>
        </p:txBody>
      </p:sp>
      <p:sp>
        <p:nvSpPr>
          <p:cNvPr id="15" name="TextBox 14">
            <a:extLst>
              <a:ext uri="{FF2B5EF4-FFF2-40B4-BE49-F238E27FC236}">
                <a16:creationId xmlns:a16="http://schemas.microsoft.com/office/drawing/2014/main" id="{DCD49FF7-94B3-2C58-7AB5-66A145496A9A}"/>
              </a:ext>
            </a:extLst>
          </p:cNvPr>
          <p:cNvSpPr txBox="1"/>
          <p:nvPr/>
        </p:nvSpPr>
        <p:spPr>
          <a:xfrm>
            <a:off x="5224771" y="3272275"/>
            <a:ext cx="1125629" cy="261610"/>
          </a:xfrm>
          <a:prstGeom prst="rect">
            <a:avLst/>
          </a:prstGeom>
          <a:solidFill>
            <a:schemeClr val="bg1"/>
          </a:solidFill>
        </p:spPr>
        <p:txBody>
          <a:bodyPr wrap="none" rtlCol="0">
            <a:spAutoFit/>
          </a:bodyPr>
          <a:lstStyle/>
          <a:p>
            <a:r>
              <a:rPr lang="en-US" sz="1100" i="1" dirty="0">
                <a:latin typeface="Arial" panose="020B0604020202020204" pitchFamily="34" charset="0"/>
                <a:cs typeface="Arial" panose="020B0604020202020204" pitchFamily="34" charset="0"/>
              </a:rPr>
              <a:t>Sirex </a:t>
            </a:r>
            <a:r>
              <a:rPr lang="en-US" sz="1100" i="1" dirty="0" err="1">
                <a:latin typeface="Arial" panose="020B0604020202020204" pitchFamily="34" charset="0"/>
                <a:cs typeface="Arial" panose="020B0604020202020204" pitchFamily="34" charset="0"/>
              </a:rPr>
              <a:t>areolatus</a:t>
            </a:r>
            <a:endParaRPr lang="en-US" sz="1100" i="1" dirty="0">
              <a:latin typeface="Arial" panose="020B0604020202020204" pitchFamily="34" charset="0"/>
              <a:cs typeface="Arial" panose="020B0604020202020204" pitchFamily="34" charset="0"/>
            </a:endParaRPr>
          </a:p>
        </p:txBody>
      </p:sp>
      <p:sp>
        <p:nvSpPr>
          <p:cNvPr id="16" name="TextBox 15">
            <a:extLst>
              <a:ext uri="{FF2B5EF4-FFF2-40B4-BE49-F238E27FC236}">
                <a16:creationId xmlns:a16="http://schemas.microsoft.com/office/drawing/2014/main" id="{417E44BE-4BB1-69C3-2E2A-76A28040A342}"/>
              </a:ext>
            </a:extLst>
          </p:cNvPr>
          <p:cNvSpPr txBox="1"/>
          <p:nvPr/>
        </p:nvSpPr>
        <p:spPr>
          <a:xfrm>
            <a:off x="8397079" y="4126158"/>
            <a:ext cx="1234633" cy="261610"/>
          </a:xfrm>
          <a:prstGeom prst="rect">
            <a:avLst/>
          </a:prstGeom>
          <a:solidFill>
            <a:schemeClr val="bg1"/>
          </a:solidFill>
        </p:spPr>
        <p:txBody>
          <a:bodyPr wrap="none" rtlCol="0">
            <a:spAutoFit/>
          </a:bodyPr>
          <a:lstStyle/>
          <a:p>
            <a:r>
              <a:rPr lang="en-US" sz="1100" i="1" dirty="0">
                <a:latin typeface="Arial" panose="020B0604020202020204" pitchFamily="34" charset="0"/>
                <a:cs typeface="Arial" panose="020B0604020202020204" pitchFamily="34" charset="0"/>
              </a:rPr>
              <a:t>Tremex </a:t>
            </a:r>
            <a:r>
              <a:rPr lang="en-US" sz="1100" i="1" dirty="0" err="1">
                <a:latin typeface="Arial" panose="020B0604020202020204" pitchFamily="34" charset="0"/>
                <a:cs typeface="Arial" panose="020B0604020202020204" pitchFamily="34" charset="0"/>
              </a:rPr>
              <a:t>columba</a:t>
            </a:r>
            <a:endParaRPr lang="en-US" sz="1100" i="1" dirty="0">
              <a:latin typeface="Arial" panose="020B0604020202020204" pitchFamily="34" charset="0"/>
              <a:cs typeface="Arial" panose="020B0604020202020204" pitchFamily="34" charset="0"/>
            </a:endParaRPr>
          </a:p>
        </p:txBody>
      </p:sp>
      <p:sp>
        <p:nvSpPr>
          <p:cNvPr id="17" name="TextBox 16">
            <a:extLst>
              <a:ext uri="{FF2B5EF4-FFF2-40B4-BE49-F238E27FC236}">
                <a16:creationId xmlns:a16="http://schemas.microsoft.com/office/drawing/2014/main" id="{4D2ED24F-4B2E-DEF0-829D-338B332A3BB3}"/>
              </a:ext>
            </a:extLst>
          </p:cNvPr>
          <p:cNvSpPr txBox="1"/>
          <p:nvPr/>
        </p:nvSpPr>
        <p:spPr>
          <a:xfrm>
            <a:off x="5150586" y="6536656"/>
            <a:ext cx="1941557"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Steven Valley, bugwood.org</a:t>
            </a:r>
          </a:p>
        </p:txBody>
      </p:sp>
      <p:sp>
        <p:nvSpPr>
          <p:cNvPr id="18" name="TextBox 17">
            <a:extLst>
              <a:ext uri="{FF2B5EF4-FFF2-40B4-BE49-F238E27FC236}">
                <a16:creationId xmlns:a16="http://schemas.microsoft.com/office/drawing/2014/main" id="{9FF55D9C-C2E4-2B72-1497-848D4760D7CB}"/>
              </a:ext>
            </a:extLst>
          </p:cNvPr>
          <p:cNvSpPr txBox="1"/>
          <p:nvPr/>
        </p:nvSpPr>
        <p:spPr>
          <a:xfrm>
            <a:off x="8397079" y="6272257"/>
            <a:ext cx="1789272"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Jessica Orr, bugwood.org</a:t>
            </a:r>
          </a:p>
        </p:txBody>
      </p:sp>
      <p:sp>
        <p:nvSpPr>
          <p:cNvPr id="19" name="TextBox 18">
            <a:extLst>
              <a:ext uri="{FF2B5EF4-FFF2-40B4-BE49-F238E27FC236}">
                <a16:creationId xmlns:a16="http://schemas.microsoft.com/office/drawing/2014/main" id="{27A9478B-3795-5D77-F830-BCD37ABB0B69}"/>
              </a:ext>
            </a:extLst>
          </p:cNvPr>
          <p:cNvSpPr txBox="1"/>
          <p:nvPr/>
        </p:nvSpPr>
        <p:spPr>
          <a:xfrm>
            <a:off x="8397079" y="3577703"/>
            <a:ext cx="2018501"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Erich G </a:t>
            </a:r>
            <a:r>
              <a:rPr lang="en-US" sz="1100" dirty="0" err="1">
                <a:latin typeface="Arial" panose="020B0604020202020204" pitchFamily="34" charset="0"/>
                <a:cs typeface="Arial" panose="020B0604020202020204" pitchFamily="34" charset="0"/>
              </a:rPr>
              <a:t>Vallery</a:t>
            </a:r>
            <a:r>
              <a:rPr lang="en-US" sz="1100" dirty="0">
                <a:latin typeface="Arial" panose="020B0604020202020204" pitchFamily="34" charset="0"/>
                <a:cs typeface="Arial" panose="020B0604020202020204" pitchFamily="34" charset="0"/>
              </a:rPr>
              <a:t>, bugwood.org</a:t>
            </a:r>
          </a:p>
        </p:txBody>
      </p:sp>
      <p:sp>
        <p:nvSpPr>
          <p:cNvPr id="21" name="TextBox 20">
            <a:extLst>
              <a:ext uri="{FF2B5EF4-FFF2-40B4-BE49-F238E27FC236}">
                <a16:creationId xmlns:a16="http://schemas.microsoft.com/office/drawing/2014/main" id="{CAF658A1-57C3-A70B-D64B-5A23E2E8D62E}"/>
              </a:ext>
            </a:extLst>
          </p:cNvPr>
          <p:cNvSpPr txBox="1"/>
          <p:nvPr/>
        </p:nvSpPr>
        <p:spPr>
          <a:xfrm>
            <a:off x="352040" y="1752759"/>
            <a:ext cx="7583361" cy="1131848"/>
          </a:xfrm>
          <a:prstGeom prst="rect">
            <a:avLst/>
          </a:prstGeom>
          <a:noFill/>
        </p:spPr>
        <p:txBody>
          <a:bodyPr wrap="square">
            <a:spAutoFit/>
          </a:bodyPr>
          <a:lstStyle/>
          <a:p>
            <a:pPr marL="0" indent="0" algn="ctr">
              <a:lnSpc>
                <a:spcPct val="150000"/>
              </a:lnSpc>
              <a:buNone/>
            </a:pPr>
            <a:r>
              <a:rPr lang="en-US" sz="2400" i="1" dirty="0">
                <a:latin typeface="Arial" panose="020B0604020202020204" pitchFamily="34" charset="0"/>
                <a:cs typeface="Arial" panose="020B0604020202020204" pitchFamily="34" charset="0"/>
              </a:rPr>
              <a:t>Sirex noctilio </a:t>
            </a:r>
            <a:r>
              <a:rPr lang="en-US" sz="2400" dirty="0">
                <a:latin typeface="Arial" panose="020B0604020202020204" pitchFamily="34" charset="0"/>
                <a:cs typeface="Arial" panose="020B0604020202020204" pitchFamily="34" charset="0"/>
              </a:rPr>
              <a:t>can be confused with common lookalike native </a:t>
            </a:r>
            <a:r>
              <a:rPr lang="en-US" sz="2400" dirty="0" err="1">
                <a:latin typeface="Arial" panose="020B0604020202020204" pitchFamily="34" charset="0"/>
                <a:cs typeface="Arial" panose="020B0604020202020204" pitchFamily="34" charset="0"/>
              </a:rPr>
              <a:t>woodwasps</a:t>
            </a:r>
            <a:endParaRPr lang="en-US"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11592980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242516" y="2345397"/>
            <a:ext cx="8118281" cy="3500159"/>
          </a:xfrm>
        </p:spPr>
        <p:txBody>
          <a:bodyPr>
            <a:normAutofit/>
          </a:bodyPr>
          <a:lstStyle/>
          <a:p>
            <a:pPr marL="0" indent="0" algn="ctr">
              <a:lnSpc>
                <a:spcPct val="150000"/>
              </a:lnSpc>
              <a:buNone/>
            </a:pPr>
            <a:r>
              <a:rPr lang="en-US" sz="2400" dirty="0">
                <a:latin typeface="Arial" panose="020B0604020202020204" pitchFamily="34" charset="0"/>
                <a:cs typeface="Arial" panose="020B0604020202020204" pitchFamily="34" charset="0"/>
              </a:rPr>
              <a:t>White, smooth, and elongated</a:t>
            </a:r>
          </a:p>
          <a:p>
            <a:pPr marL="0" indent="0" algn="ctr">
              <a:lnSpc>
                <a:spcPct val="150000"/>
              </a:lnSpc>
              <a:buNone/>
            </a:pPr>
            <a:r>
              <a:rPr lang="en-US" sz="2400" dirty="0">
                <a:latin typeface="Arial" panose="020B0604020202020204" pitchFamily="34" charset="0"/>
                <a:cs typeface="Arial" panose="020B0604020202020204" pitchFamily="34" charset="0"/>
              </a:rPr>
              <a:t>Females deposit 1-3 eggs into the sapwood of the host </a:t>
            </a:r>
          </a:p>
          <a:p>
            <a:pPr marL="0" indent="0" algn="ctr">
              <a:lnSpc>
                <a:spcPct val="150000"/>
              </a:lnSpc>
              <a:buNone/>
            </a:pPr>
            <a:r>
              <a:rPr lang="en-US" sz="2400" dirty="0">
                <a:latin typeface="Arial" panose="020B0604020202020204" pitchFamily="34" charset="0"/>
                <a:cs typeface="Arial" panose="020B0604020202020204" pitchFamily="34" charset="0"/>
              </a:rPr>
              <a:t>Females can lay over 500 eggs in their lifetime</a:t>
            </a:r>
          </a:p>
          <a:p>
            <a:pPr marL="0" indent="0" algn="ctr">
              <a:lnSpc>
                <a:spcPct val="150000"/>
              </a:lnSpc>
              <a:buNone/>
            </a:pPr>
            <a:r>
              <a:rPr lang="en-US" sz="2400" dirty="0">
                <a:latin typeface="Arial" panose="020B0604020202020204" pitchFamily="34" charset="0"/>
                <a:cs typeface="Arial" panose="020B0604020202020204" pitchFamily="34" charset="0"/>
              </a:rPr>
              <a:t>Fertilized eggs become females; unfertilized eggs become males</a:t>
            </a:r>
          </a:p>
          <a:p>
            <a:pPr marL="0" indent="0" algn="ctr">
              <a:lnSpc>
                <a:spcPct val="150000"/>
              </a:lnSpc>
              <a:buNone/>
            </a:pPr>
            <a:endParaRPr lang="en-US" dirty="0"/>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Eggs</a:t>
            </a:r>
          </a:p>
        </p:txBody>
      </p:sp>
      <p:pic>
        <p:nvPicPr>
          <p:cNvPr id="4" name="Picture 3">
            <a:extLst>
              <a:ext uri="{FF2B5EF4-FFF2-40B4-BE49-F238E27FC236}">
                <a16:creationId xmlns:a16="http://schemas.microsoft.com/office/drawing/2014/main" id="{CF3AFF1C-6010-3768-CF18-91518D0CD9BD}"/>
              </a:ext>
            </a:extLst>
          </p:cNvPr>
          <p:cNvPicPr>
            <a:picLocks noChangeAspect="1"/>
          </p:cNvPicPr>
          <p:nvPr/>
        </p:nvPicPr>
        <p:blipFill rotWithShape="1">
          <a:blip r:embed="rId2"/>
          <a:srcRect l="6373" t="8586" r="11663" b="16826"/>
          <a:stretch/>
        </p:blipFill>
        <p:spPr>
          <a:xfrm rot="16200000">
            <a:off x="7635136" y="2301133"/>
            <a:ext cx="5525042" cy="3588689"/>
          </a:xfrm>
          <a:prstGeom prst="rect">
            <a:avLst/>
          </a:prstGeom>
          <a:ln>
            <a:solidFill>
              <a:schemeClr val="tx1"/>
            </a:solidFill>
          </a:ln>
        </p:spPr>
      </p:pic>
      <p:sp>
        <p:nvSpPr>
          <p:cNvPr id="7" name="TextBox 6">
            <a:extLst>
              <a:ext uri="{FF2B5EF4-FFF2-40B4-BE49-F238E27FC236}">
                <a16:creationId xmlns:a16="http://schemas.microsoft.com/office/drawing/2014/main" id="{7C8ABF9D-2928-F685-19BA-9734C1B9185F}"/>
              </a:ext>
            </a:extLst>
          </p:cNvPr>
          <p:cNvSpPr txBox="1"/>
          <p:nvPr/>
        </p:nvSpPr>
        <p:spPr>
          <a:xfrm>
            <a:off x="9562754" y="6596389"/>
            <a:ext cx="2629246"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Don Steinkraus, University of Arkansas</a:t>
            </a:r>
          </a:p>
        </p:txBody>
      </p:sp>
    </p:spTree>
    <p:extLst>
      <p:ext uri="{BB962C8B-B14F-4D97-AF65-F5344CB8AC3E}">
        <p14:creationId xmlns:p14="http://schemas.microsoft.com/office/powerpoint/2010/main" val="205658443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179032" y="1463105"/>
            <a:ext cx="6287643" cy="5268849"/>
          </a:xfrm>
        </p:spPr>
        <p:txBody>
          <a:bodyPr>
            <a:normAutofit/>
          </a:bodyPr>
          <a:lstStyle/>
          <a:p>
            <a:pPr marL="0" indent="0" algn="ctr">
              <a:lnSpc>
                <a:spcPct val="150000"/>
              </a:lnSpc>
              <a:buNone/>
            </a:pPr>
            <a:r>
              <a:rPr lang="en-US" sz="2400" dirty="0">
                <a:latin typeface="Arial" panose="020B0604020202020204" pitchFamily="34" charset="0"/>
                <a:cs typeface="Arial" panose="020B0604020202020204" pitchFamily="34" charset="0"/>
              </a:rPr>
              <a:t>Legless, creamy white color</a:t>
            </a:r>
          </a:p>
          <a:p>
            <a:pPr marL="0" indent="0" algn="ctr">
              <a:lnSpc>
                <a:spcPct val="150000"/>
              </a:lnSpc>
              <a:buNone/>
            </a:pPr>
            <a:r>
              <a:rPr lang="en-US" sz="2400" dirty="0">
                <a:latin typeface="Arial" panose="020B0604020202020204" pitchFamily="34" charset="0"/>
                <a:cs typeface="Arial" panose="020B0604020202020204" pitchFamily="34" charset="0"/>
              </a:rPr>
              <a:t>Distinct dark spine at the rear</a:t>
            </a:r>
          </a:p>
          <a:p>
            <a:pPr marL="0" indent="0" algn="ctr">
              <a:lnSpc>
                <a:spcPct val="150000"/>
              </a:lnSpc>
              <a:buNone/>
            </a:pPr>
            <a:r>
              <a:rPr lang="en-US" sz="2400" dirty="0">
                <a:latin typeface="Arial" panose="020B0604020202020204" pitchFamily="34" charset="0"/>
                <a:cs typeface="Arial" panose="020B0604020202020204" pitchFamily="34" charset="0"/>
              </a:rPr>
              <a:t>Create “U” shaped galleries in host tree sapwood</a:t>
            </a:r>
          </a:p>
          <a:p>
            <a:pPr marL="0" indent="0" algn="ctr">
              <a:lnSpc>
                <a:spcPct val="150000"/>
              </a:lnSpc>
              <a:buNone/>
            </a:pPr>
            <a:r>
              <a:rPr lang="en-US" sz="2400" dirty="0">
                <a:latin typeface="Arial" panose="020B0604020202020204" pitchFamily="34" charset="0"/>
                <a:cs typeface="Arial" panose="020B0604020202020204" pitchFamily="34" charset="0"/>
              </a:rPr>
              <a:t>Pack galleries behind them with wood shavings and frass as they feed</a:t>
            </a:r>
          </a:p>
          <a:p>
            <a:pPr marL="0" indent="0" algn="ctr">
              <a:lnSpc>
                <a:spcPct val="150000"/>
              </a:lnSpc>
              <a:buNone/>
            </a:pPr>
            <a:r>
              <a:rPr lang="en-US" sz="2400" dirty="0">
                <a:latin typeface="Arial" panose="020B0604020202020204" pitchFamily="34" charset="0"/>
                <a:cs typeface="Arial" panose="020B0604020202020204" pitchFamily="34" charset="0"/>
              </a:rPr>
              <a:t>Have 6-12 instars (larval stages)</a:t>
            </a:r>
          </a:p>
          <a:p>
            <a:pPr marL="0" indent="0" algn="ctr">
              <a:lnSpc>
                <a:spcPct val="150000"/>
              </a:lnSpc>
              <a:buNone/>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Most of life spent in larvae</a:t>
            </a:r>
            <a:endParaRPr lang="en-US" sz="2400"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Larvae</a:t>
            </a:r>
          </a:p>
        </p:txBody>
      </p:sp>
      <p:pic>
        <p:nvPicPr>
          <p:cNvPr id="4" name="Picture 3">
            <a:extLst>
              <a:ext uri="{FF2B5EF4-FFF2-40B4-BE49-F238E27FC236}">
                <a16:creationId xmlns:a16="http://schemas.microsoft.com/office/drawing/2014/main" id="{7050147C-5031-2749-849A-E48F339AEFB7}"/>
              </a:ext>
            </a:extLst>
          </p:cNvPr>
          <p:cNvPicPr>
            <a:picLocks noChangeAspect="1"/>
          </p:cNvPicPr>
          <p:nvPr/>
        </p:nvPicPr>
        <p:blipFill rotWithShape="1">
          <a:blip r:embed="rId2"/>
          <a:srcRect l="3842" t="19803" r="21019" b="5856"/>
          <a:stretch/>
        </p:blipFill>
        <p:spPr>
          <a:xfrm>
            <a:off x="6466677" y="1327540"/>
            <a:ext cx="5725324" cy="3877506"/>
          </a:xfrm>
          <a:prstGeom prst="rect">
            <a:avLst/>
          </a:prstGeom>
          <a:ln>
            <a:solidFill>
              <a:schemeClr val="tx1"/>
            </a:solidFill>
          </a:ln>
        </p:spPr>
      </p:pic>
      <p:sp>
        <p:nvSpPr>
          <p:cNvPr id="2" name="TextBox 1">
            <a:extLst>
              <a:ext uri="{FF2B5EF4-FFF2-40B4-BE49-F238E27FC236}">
                <a16:creationId xmlns:a16="http://schemas.microsoft.com/office/drawing/2014/main" id="{E142EAE0-B396-82FC-FEC3-CD06FD6E0000}"/>
              </a:ext>
            </a:extLst>
          </p:cNvPr>
          <p:cNvSpPr txBox="1"/>
          <p:nvPr/>
        </p:nvSpPr>
        <p:spPr>
          <a:xfrm>
            <a:off x="10139835" y="1327541"/>
            <a:ext cx="205216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Dennis Haugen, bugwood.org</a:t>
            </a:r>
          </a:p>
        </p:txBody>
      </p:sp>
      <p:pic>
        <p:nvPicPr>
          <p:cNvPr id="8" name="Picture 7">
            <a:extLst>
              <a:ext uri="{FF2B5EF4-FFF2-40B4-BE49-F238E27FC236}">
                <a16:creationId xmlns:a16="http://schemas.microsoft.com/office/drawing/2014/main" id="{A3726F98-D198-DF56-6C8C-97FBE209ED7D}"/>
              </a:ext>
            </a:extLst>
          </p:cNvPr>
          <p:cNvPicPr>
            <a:picLocks noChangeAspect="1"/>
          </p:cNvPicPr>
          <p:nvPr/>
        </p:nvPicPr>
        <p:blipFill rotWithShape="1">
          <a:blip r:embed="rId3"/>
          <a:srcRect l="299" t="584" r="334" b="3600"/>
          <a:stretch/>
        </p:blipFill>
        <p:spPr>
          <a:xfrm>
            <a:off x="6466676" y="5205047"/>
            <a:ext cx="5725324" cy="1652954"/>
          </a:xfrm>
          <a:prstGeom prst="rect">
            <a:avLst/>
          </a:prstGeom>
          <a:ln>
            <a:solidFill>
              <a:schemeClr val="tx1"/>
            </a:solidFill>
          </a:ln>
        </p:spPr>
      </p:pic>
      <p:sp>
        <p:nvSpPr>
          <p:cNvPr id="10" name="TextBox 9">
            <a:extLst>
              <a:ext uri="{FF2B5EF4-FFF2-40B4-BE49-F238E27FC236}">
                <a16:creationId xmlns:a16="http://schemas.microsoft.com/office/drawing/2014/main" id="{35BA47FB-E5E5-664A-8C6B-C3F1F0B23663}"/>
              </a:ext>
            </a:extLst>
          </p:cNvPr>
          <p:cNvSpPr txBox="1"/>
          <p:nvPr/>
        </p:nvSpPr>
        <p:spPr>
          <a:xfrm>
            <a:off x="9492222" y="6596390"/>
            <a:ext cx="2699778"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USFS Pest Alert, D Haugen &amp; K Loeffler</a:t>
            </a:r>
          </a:p>
        </p:txBody>
      </p:sp>
    </p:spTree>
    <p:extLst>
      <p:ext uri="{BB962C8B-B14F-4D97-AF65-F5344CB8AC3E}">
        <p14:creationId xmlns:p14="http://schemas.microsoft.com/office/powerpoint/2010/main" val="232001898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194059" y="3061142"/>
            <a:ext cx="6116258" cy="2308028"/>
          </a:xfrm>
        </p:spPr>
        <p:txBody>
          <a:bodyPr>
            <a:normAutofit/>
          </a:bodyPr>
          <a:lstStyle/>
          <a:p>
            <a:pPr marL="0" indent="0" algn="ctr">
              <a:lnSpc>
                <a:spcPct val="150000"/>
              </a:lnSpc>
              <a:buNone/>
            </a:pPr>
            <a:r>
              <a:rPr lang="en-US" sz="2400" dirty="0">
                <a:latin typeface="Arial" panose="020B0604020202020204" pitchFamily="34" charset="0"/>
                <a:cs typeface="Arial" panose="020B0604020202020204" pitchFamily="34" charset="0"/>
              </a:rPr>
              <a:t>Start as creamy white color</a:t>
            </a:r>
          </a:p>
          <a:p>
            <a:pPr marL="0" indent="0" algn="ctr">
              <a:lnSpc>
                <a:spcPct val="150000"/>
              </a:lnSpc>
              <a:buNone/>
            </a:pPr>
            <a:r>
              <a:rPr lang="en-US" sz="2400" dirty="0">
                <a:latin typeface="Arial" panose="020B0604020202020204" pitchFamily="34" charset="0"/>
                <a:cs typeface="Arial" panose="020B0604020202020204" pitchFamily="34" charset="0"/>
              </a:rPr>
              <a:t>Darken as they mature</a:t>
            </a:r>
          </a:p>
          <a:p>
            <a:pPr marL="0" indent="0" algn="ctr">
              <a:lnSpc>
                <a:spcPct val="150000"/>
              </a:lnSpc>
              <a:buNone/>
            </a:pPr>
            <a:r>
              <a:rPr lang="en-US" sz="2400" dirty="0">
                <a:latin typeface="Arial" panose="020B0604020202020204" pitchFamily="34" charset="0"/>
                <a:cs typeface="Arial" panose="020B0604020202020204" pitchFamily="34" charset="0"/>
              </a:rPr>
              <a:t>Pupate in the wood, near the bark surface</a:t>
            </a:r>
            <a:endParaRPr lang="en-US" dirty="0"/>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Pupae </a:t>
            </a:r>
          </a:p>
        </p:txBody>
      </p:sp>
      <p:pic>
        <p:nvPicPr>
          <p:cNvPr id="4" name="Picture 3">
            <a:extLst>
              <a:ext uri="{FF2B5EF4-FFF2-40B4-BE49-F238E27FC236}">
                <a16:creationId xmlns:a16="http://schemas.microsoft.com/office/drawing/2014/main" id="{7B0EE478-1CC8-78B3-8A55-B8234555A0DC}"/>
              </a:ext>
            </a:extLst>
          </p:cNvPr>
          <p:cNvPicPr>
            <a:picLocks noChangeAspect="1"/>
          </p:cNvPicPr>
          <p:nvPr/>
        </p:nvPicPr>
        <p:blipFill rotWithShape="1">
          <a:blip r:embed="rId2"/>
          <a:srcRect l="7533" r="23237"/>
          <a:stretch/>
        </p:blipFill>
        <p:spPr>
          <a:xfrm>
            <a:off x="6504375" y="1327543"/>
            <a:ext cx="5687625" cy="5530457"/>
          </a:xfrm>
          <a:prstGeom prst="rect">
            <a:avLst/>
          </a:prstGeom>
          <a:ln>
            <a:solidFill>
              <a:schemeClr val="tx1"/>
            </a:solidFill>
          </a:ln>
        </p:spPr>
      </p:pic>
      <p:sp>
        <p:nvSpPr>
          <p:cNvPr id="2" name="TextBox 1">
            <a:extLst>
              <a:ext uri="{FF2B5EF4-FFF2-40B4-BE49-F238E27FC236}">
                <a16:creationId xmlns:a16="http://schemas.microsoft.com/office/drawing/2014/main" id="{E142EAE0-B396-82FC-FEC3-CD06FD6E0000}"/>
              </a:ext>
            </a:extLst>
          </p:cNvPr>
          <p:cNvSpPr txBox="1"/>
          <p:nvPr/>
        </p:nvSpPr>
        <p:spPr>
          <a:xfrm>
            <a:off x="6504375" y="6572609"/>
            <a:ext cx="196720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William </a:t>
            </a:r>
            <a:r>
              <a:rPr lang="en-US" sz="1100" dirty="0" err="1">
                <a:latin typeface="Arial" panose="020B0604020202020204" pitchFamily="34" charset="0"/>
                <a:cs typeface="Arial" panose="020B0604020202020204" pitchFamily="34" charset="0"/>
              </a:rPr>
              <a:t>Ciesla</a:t>
            </a:r>
            <a:r>
              <a:rPr lang="en-US" sz="1100" dirty="0">
                <a:latin typeface="Arial" panose="020B0604020202020204" pitchFamily="34" charset="0"/>
                <a:cs typeface="Arial" panose="020B0604020202020204" pitchFamily="34" charset="0"/>
              </a:rPr>
              <a:t>, bugwood.org</a:t>
            </a:r>
          </a:p>
        </p:txBody>
      </p:sp>
    </p:spTree>
    <p:extLst>
      <p:ext uri="{BB962C8B-B14F-4D97-AF65-F5344CB8AC3E}">
        <p14:creationId xmlns:p14="http://schemas.microsoft.com/office/powerpoint/2010/main" val="252004734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179033" y="1582616"/>
            <a:ext cx="7241674" cy="5128818"/>
          </a:xfrm>
        </p:spPr>
        <p:txBody>
          <a:bodyPr>
            <a:normAutofit fontScale="92500"/>
          </a:bodyPr>
          <a:lstStyle/>
          <a:p>
            <a:pPr marL="0" indent="0" algn="ctr">
              <a:lnSpc>
                <a:spcPct val="150000"/>
              </a:lnSpc>
              <a:buNone/>
            </a:pPr>
            <a:r>
              <a:rPr lang="en-US" sz="2400" dirty="0">
                <a:latin typeface="Arial" panose="020B0604020202020204" pitchFamily="34" charset="0"/>
                <a:cs typeface="Arial" panose="020B0604020202020204" pitchFamily="34" charset="0"/>
              </a:rPr>
              <a:t>Robust, cylindrical body and pointed abdomen</a:t>
            </a:r>
          </a:p>
          <a:p>
            <a:pPr marL="0" indent="0" algn="ctr">
              <a:lnSpc>
                <a:spcPct val="150000"/>
              </a:lnSpc>
              <a:buNone/>
            </a:pPr>
            <a:r>
              <a:rPr lang="en-US" sz="2400" dirty="0">
                <a:latin typeface="Arial" panose="020B0604020202020204" pitchFamily="34" charset="0"/>
                <a:cs typeface="Arial" panose="020B0604020202020204" pitchFamily="34" charset="0"/>
              </a:rPr>
              <a:t>Range from ½ - 1½ inches in length </a:t>
            </a:r>
          </a:p>
          <a:p>
            <a:pPr marL="0" indent="0" algn="ctr">
              <a:lnSpc>
                <a:spcPct val="150000"/>
              </a:lnSpc>
              <a:buNone/>
            </a:pPr>
            <a:r>
              <a:rPr lang="en-US" sz="2400" dirty="0">
                <a:latin typeface="Arial" panose="020B0604020202020204" pitchFamily="34" charset="0"/>
                <a:cs typeface="Arial" panose="020B0604020202020204" pitchFamily="34" charset="0"/>
              </a:rPr>
              <a:t>Dark, metallic blue body with orange legs </a:t>
            </a:r>
          </a:p>
          <a:p>
            <a:pPr marL="0" indent="0" algn="ctr">
              <a:lnSpc>
                <a:spcPct val="150000"/>
              </a:lnSpc>
              <a:buNone/>
            </a:pPr>
            <a:r>
              <a:rPr lang="en-US" sz="2400" dirty="0">
                <a:latin typeface="Arial" panose="020B0604020202020204" pitchFamily="34" charset="0"/>
                <a:cs typeface="Arial" panose="020B0604020202020204" pitchFamily="34" charset="0"/>
              </a:rPr>
              <a:t>Males have an orange abdomen – males rarely seen</a:t>
            </a:r>
          </a:p>
          <a:p>
            <a:pPr marL="0" indent="0" algn="ctr">
              <a:lnSpc>
                <a:spcPct val="150000"/>
              </a:lnSpc>
              <a:buNone/>
            </a:pPr>
            <a:r>
              <a:rPr lang="en-US" sz="2400" dirty="0">
                <a:latin typeface="Arial" panose="020B0604020202020204" pitchFamily="34" charset="0"/>
                <a:cs typeface="Arial" panose="020B0604020202020204" pitchFamily="34" charset="0"/>
              </a:rPr>
              <a:t>Black antennae</a:t>
            </a:r>
          </a:p>
          <a:p>
            <a:pPr marL="0" indent="0" algn="ctr">
              <a:lnSpc>
                <a:spcPct val="150000"/>
              </a:lnSpc>
              <a:buNone/>
            </a:pPr>
            <a:r>
              <a:rPr lang="en-US" sz="2400" dirty="0">
                <a:latin typeface="Arial" panose="020B0604020202020204" pitchFamily="34" charset="0"/>
                <a:cs typeface="Arial" panose="020B0604020202020204" pitchFamily="34" charset="0"/>
              </a:rPr>
              <a:t>Females have a spine and ovipositor at the end of their abdomen</a:t>
            </a:r>
          </a:p>
          <a:p>
            <a:pPr marL="0" indent="0" algn="ctr">
              <a:lnSpc>
                <a:spcPct val="150000"/>
              </a:lnSpc>
              <a:buNone/>
            </a:pPr>
            <a:r>
              <a:rPr lang="en-US" sz="2400" dirty="0">
                <a:latin typeface="Arial" panose="020B0604020202020204" pitchFamily="34" charset="0"/>
                <a:cs typeface="Arial" panose="020B0604020202020204" pitchFamily="34" charset="0"/>
              </a:rPr>
              <a:t>Live for 1-2 weeks</a:t>
            </a:r>
          </a:p>
          <a:p>
            <a:pPr marL="0" indent="0" algn="ctr">
              <a:lnSpc>
                <a:spcPct val="150000"/>
              </a:lnSpc>
              <a:buNone/>
            </a:pPr>
            <a:endParaRPr lang="en-US" sz="2400" dirty="0">
              <a:latin typeface="Arial" panose="020B0604020202020204" pitchFamily="34" charset="0"/>
              <a:cs typeface="Arial" panose="020B0604020202020204" pitchFamily="34" charset="0"/>
            </a:endParaRPr>
          </a:p>
          <a:p>
            <a:pPr marL="0" indent="0" algn="ctr">
              <a:lnSpc>
                <a:spcPct val="150000"/>
              </a:lnSpc>
              <a:buNone/>
            </a:pPr>
            <a:endParaRPr lang="en-US" dirty="0"/>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Adults </a:t>
            </a:r>
          </a:p>
        </p:txBody>
      </p:sp>
      <p:pic>
        <p:nvPicPr>
          <p:cNvPr id="7" name="Picture 6">
            <a:extLst>
              <a:ext uri="{FF2B5EF4-FFF2-40B4-BE49-F238E27FC236}">
                <a16:creationId xmlns:a16="http://schemas.microsoft.com/office/drawing/2014/main" id="{AE7F2CFF-19CB-F333-0E9B-A44C8F2DE9D0}"/>
              </a:ext>
            </a:extLst>
          </p:cNvPr>
          <p:cNvPicPr>
            <a:picLocks noChangeAspect="1"/>
          </p:cNvPicPr>
          <p:nvPr/>
        </p:nvPicPr>
        <p:blipFill rotWithShape="1">
          <a:blip r:embed="rId2"/>
          <a:srcRect l="16286" t="8547" r="5769" b="5769"/>
          <a:stretch/>
        </p:blipFill>
        <p:spPr>
          <a:xfrm rot="16200000">
            <a:off x="7159288" y="1825948"/>
            <a:ext cx="5516208" cy="4547891"/>
          </a:xfrm>
          <a:prstGeom prst="rect">
            <a:avLst/>
          </a:prstGeom>
          <a:ln>
            <a:solidFill>
              <a:schemeClr val="tx1"/>
            </a:solidFill>
          </a:ln>
        </p:spPr>
      </p:pic>
      <p:sp>
        <p:nvSpPr>
          <p:cNvPr id="2" name="TextBox 1">
            <a:extLst>
              <a:ext uri="{FF2B5EF4-FFF2-40B4-BE49-F238E27FC236}">
                <a16:creationId xmlns:a16="http://schemas.microsoft.com/office/drawing/2014/main" id="{E142EAE0-B396-82FC-FEC3-CD06FD6E0000}"/>
              </a:ext>
            </a:extLst>
          </p:cNvPr>
          <p:cNvSpPr txBox="1"/>
          <p:nvPr/>
        </p:nvSpPr>
        <p:spPr>
          <a:xfrm>
            <a:off x="7643446" y="6580628"/>
            <a:ext cx="1972015" cy="261610"/>
          </a:xfrm>
          <a:prstGeom prst="rect">
            <a:avLst/>
          </a:prstGeom>
          <a:solidFill>
            <a:schemeClr val="bg1"/>
          </a:solidFill>
        </p:spPr>
        <p:txBody>
          <a:bodyPr wrap="none" rtlCol="0">
            <a:spAutoFit/>
          </a:bodyPr>
          <a:lstStyle/>
          <a:p>
            <a:r>
              <a:rPr lang="en-US" sz="1100" dirty="0">
                <a:latin typeface="Arial" panose="020B0604020202020204" pitchFamily="34" charset="0"/>
                <a:cs typeface="Arial" panose="020B0604020202020204" pitchFamily="34" charset="0"/>
              </a:rPr>
              <a:t>Vicky </a:t>
            </a:r>
            <a:r>
              <a:rPr lang="en-US" sz="1100" dirty="0" err="1">
                <a:latin typeface="Arial" panose="020B0604020202020204" pitchFamily="34" charset="0"/>
                <a:cs typeface="Arial" panose="020B0604020202020204" pitchFamily="34" charset="0"/>
              </a:rPr>
              <a:t>Klasmer</a:t>
            </a:r>
            <a:r>
              <a:rPr lang="en-US" sz="1100" dirty="0">
                <a:latin typeface="Arial" panose="020B0604020202020204" pitchFamily="34" charset="0"/>
                <a:cs typeface="Arial" panose="020B0604020202020204" pitchFamily="34" charset="0"/>
              </a:rPr>
              <a:t>, bugwood.org</a:t>
            </a:r>
          </a:p>
        </p:txBody>
      </p:sp>
      <p:sp>
        <p:nvSpPr>
          <p:cNvPr id="9" name="TextBox 8">
            <a:extLst>
              <a:ext uri="{FF2B5EF4-FFF2-40B4-BE49-F238E27FC236}">
                <a16:creationId xmlns:a16="http://schemas.microsoft.com/office/drawing/2014/main" id="{2E2FB22F-7439-CB02-2F71-A84B61C01D52}"/>
              </a:ext>
            </a:extLst>
          </p:cNvPr>
          <p:cNvSpPr txBox="1"/>
          <p:nvPr/>
        </p:nvSpPr>
        <p:spPr>
          <a:xfrm>
            <a:off x="7643446" y="2441024"/>
            <a:ext cx="703384" cy="369332"/>
          </a:xfrm>
          <a:prstGeom prst="rect">
            <a:avLst/>
          </a:prstGeom>
          <a:solidFill>
            <a:schemeClr val="bg1"/>
          </a:solidFill>
          <a:ln>
            <a:solidFill>
              <a:schemeClr val="tx1"/>
            </a:solidFill>
          </a:ln>
        </p:spPr>
        <p:txBody>
          <a:bodyPr wrap="square" rtlCol="0">
            <a:spAutoFit/>
          </a:bodyPr>
          <a:lstStyle/>
          <a:p>
            <a:pPr algn="ctr"/>
            <a:r>
              <a:rPr lang="en-US" dirty="0">
                <a:latin typeface="Arial" panose="020B0604020202020204" pitchFamily="34" charset="0"/>
                <a:cs typeface="Arial" panose="020B0604020202020204" pitchFamily="34" charset="0"/>
              </a:rPr>
              <a:t>Male</a:t>
            </a:r>
          </a:p>
        </p:txBody>
      </p:sp>
      <p:sp>
        <p:nvSpPr>
          <p:cNvPr id="10" name="TextBox 9">
            <a:extLst>
              <a:ext uri="{FF2B5EF4-FFF2-40B4-BE49-F238E27FC236}">
                <a16:creationId xmlns:a16="http://schemas.microsoft.com/office/drawing/2014/main" id="{99EA1E58-0A8F-5C05-93E4-0F66A2EC00F6}"/>
              </a:ext>
            </a:extLst>
          </p:cNvPr>
          <p:cNvSpPr txBox="1"/>
          <p:nvPr/>
        </p:nvSpPr>
        <p:spPr>
          <a:xfrm>
            <a:off x="7643446" y="4099893"/>
            <a:ext cx="1031630" cy="369332"/>
          </a:xfrm>
          <a:prstGeom prst="rect">
            <a:avLst/>
          </a:prstGeom>
          <a:solidFill>
            <a:schemeClr val="bg1"/>
          </a:solidFill>
          <a:ln>
            <a:solidFill>
              <a:schemeClr val="tx1"/>
            </a:solidFill>
          </a:ln>
        </p:spPr>
        <p:txBody>
          <a:bodyPr wrap="square" rtlCol="0">
            <a:spAutoFit/>
          </a:bodyPr>
          <a:lstStyle/>
          <a:p>
            <a:pPr algn="ctr"/>
            <a:r>
              <a:rPr lang="en-US" dirty="0">
                <a:latin typeface="Arial" panose="020B0604020202020204" pitchFamily="34" charset="0"/>
                <a:cs typeface="Arial" panose="020B0604020202020204" pitchFamily="34" charset="0"/>
              </a:rPr>
              <a:t>Female</a:t>
            </a:r>
          </a:p>
        </p:txBody>
      </p:sp>
    </p:spTree>
    <p:extLst>
      <p:ext uri="{BB962C8B-B14F-4D97-AF65-F5344CB8AC3E}">
        <p14:creationId xmlns:p14="http://schemas.microsoft.com/office/powerpoint/2010/main" val="7792285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6ADC0BD-2864-B663-8B84-02C2C421E0D9}"/>
              </a:ext>
            </a:extLst>
          </p:cNvPr>
          <p:cNvSpPr>
            <a:spLocks noGrp="1"/>
          </p:cNvSpPr>
          <p:nvPr>
            <p:ph idx="1"/>
          </p:nvPr>
        </p:nvSpPr>
        <p:spPr>
          <a:xfrm>
            <a:off x="328245" y="1389865"/>
            <a:ext cx="11523785" cy="5374350"/>
          </a:xfrm>
        </p:spPr>
        <p:txBody>
          <a:bodyPr>
            <a:normAutofit lnSpcReduction="10000"/>
          </a:bodyPr>
          <a:lstStyle/>
          <a:p>
            <a:pPr marL="0" indent="0" algn="ctr">
              <a:lnSpc>
                <a:spcPct val="150000"/>
              </a:lnSpc>
              <a:buNone/>
            </a:pPr>
            <a:r>
              <a:rPr lang="en-US" sz="2400" dirty="0">
                <a:latin typeface="Arial" panose="020B0604020202020204" pitchFamily="34" charset="0"/>
                <a:cs typeface="Arial" panose="020B0604020202020204" pitchFamily="34" charset="0"/>
              </a:rPr>
              <a:t>Holometabolous = undergoes complete metamorphosis</a:t>
            </a:r>
          </a:p>
          <a:p>
            <a:pPr marL="0" indent="0" algn="ctr">
              <a:lnSpc>
                <a:spcPct val="150000"/>
              </a:lnSpc>
              <a:buNone/>
            </a:pPr>
            <a:r>
              <a:rPr lang="en-US" sz="2400" dirty="0">
                <a:latin typeface="Arial" panose="020B0604020202020204" pitchFamily="34" charset="0"/>
                <a:cs typeface="Arial" panose="020B0604020202020204" pitchFamily="34" charset="0"/>
              </a:rPr>
              <a:t>It takes 1-3 years for an egg to develop to an adult, but a 1-year life cycle is possible in the southeastern US </a:t>
            </a:r>
          </a:p>
          <a:p>
            <a:pPr marL="0" indent="0" algn="ctr">
              <a:lnSpc>
                <a:spcPct val="150000"/>
              </a:lnSpc>
              <a:buNone/>
            </a:pPr>
            <a:r>
              <a:rPr lang="en-US" sz="2400" dirty="0">
                <a:latin typeface="Arial" panose="020B0604020202020204" pitchFamily="34" charset="0"/>
                <a:cs typeface="Arial" panose="020B0604020202020204" pitchFamily="34" charset="0"/>
              </a:rPr>
              <a:t>Adult females drill into trees to deposit eggs, symbiotic fungus, and phytotoxic venom into host tree </a:t>
            </a:r>
          </a:p>
          <a:p>
            <a:pPr marL="0" indent="0" algn="ctr">
              <a:lnSpc>
                <a:spcPct val="150000"/>
              </a:lnSpc>
              <a:buNone/>
            </a:pPr>
            <a:r>
              <a:rPr lang="en-US" sz="2400" dirty="0">
                <a:latin typeface="Arial" panose="020B0604020202020204" pitchFamily="34" charset="0"/>
                <a:cs typeface="Arial" panose="020B0604020202020204" pitchFamily="34" charset="0"/>
              </a:rPr>
              <a:t>Eggs hatch in 16-28 days and l</a:t>
            </a:r>
            <a:r>
              <a:rPr lang="en-US" sz="2400" dirty="0">
                <a:solidFill>
                  <a:prstClr val="black"/>
                </a:solidFill>
                <a:latin typeface="Arial" panose="020B0604020202020204" pitchFamily="34" charset="0"/>
                <a:cs typeface="Arial" panose="020B0604020202020204" pitchFamily="34" charset="0"/>
              </a:rPr>
              <a:t>arva need</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almost a year to develop, sometimes longer (climate dependent)</a:t>
            </a:r>
          </a:p>
          <a:p>
            <a:pPr marL="0" indent="0" algn="ctr">
              <a:lnSpc>
                <a:spcPct val="150000"/>
              </a:lnSpc>
              <a:buNone/>
            </a:pPr>
            <a:r>
              <a:rPr lang="en-US" sz="2400" dirty="0">
                <a:solidFill>
                  <a:prstClr val="black"/>
                </a:solidFill>
                <a:latin typeface="Arial" panose="020B0604020202020204" pitchFamily="34" charset="0"/>
                <a:cs typeface="Arial" panose="020B0604020202020204" pitchFamily="34" charset="0"/>
              </a:rPr>
              <a:t>Pupate in sapwood and emerge as adult</a:t>
            </a:r>
          </a:p>
          <a:p>
            <a:pPr marL="0" indent="0" algn="ctr">
              <a:lnSpc>
                <a:spcPct val="150000"/>
              </a:lnSpc>
              <a:buNone/>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Create round exit holes (0.1-0.3 inches in diameter dependent on body size)</a:t>
            </a:r>
          </a:p>
          <a:p>
            <a:pPr marL="0" indent="0" algn="ctr">
              <a:lnSpc>
                <a:spcPct val="150000"/>
              </a:lnSpc>
              <a:buNone/>
            </a:pPr>
            <a:endParaRPr lang="en-US" sz="2400" dirty="0">
              <a:latin typeface="Arial" panose="020B0604020202020204" pitchFamily="34" charset="0"/>
              <a:cs typeface="Arial" panose="020B0604020202020204" pitchFamily="34" charset="0"/>
            </a:endParaRPr>
          </a:p>
          <a:p>
            <a:pPr marL="0" indent="0" algn="ctr">
              <a:lnSpc>
                <a:spcPct val="150000"/>
              </a:lnSpc>
              <a:buNone/>
            </a:pPr>
            <a:endParaRPr lang="en-US" dirty="0">
              <a:latin typeface="Arial" panose="020B0604020202020204" pitchFamily="34" charset="0"/>
              <a:cs typeface="Arial" panose="020B0604020202020204" pitchFamily="34" charset="0"/>
            </a:endParaRPr>
          </a:p>
        </p:txBody>
      </p:sp>
      <p:sp>
        <p:nvSpPr>
          <p:cNvPr id="6" name="Rectangle 5">
            <a:extLst>
              <a:ext uri="{FF2B5EF4-FFF2-40B4-BE49-F238E27FC236}">
                <a16:creationId xmlns:a16="http://schemas.microsoft.com/office/drawing/2014/main" id="{14C19860-E383-26E8-00AA-900337F6A865}"/>
              </a:ext>
            </a:extLst>
          </p:cNvPr>
          <p:cNvSpPr/>
          <p:nvPr/>
        </p:nvSpPr>
        <p:spPr>
          <a:xfrm>
            <a:off x="0" y="0"/>
            <a:ext cx="12192000" cy="1327543"/>
          </a:xfrm>
          <a:prstGeom prst="rect">
            <a:avLst/>
          </a:prstGeom>
          <a:solidFill>
            <a:srgbClr val="AF8E5E"/>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AEBD6605-1F2E-789D-9FF4-D609A9E81DFD}"/>
              </a:ext>
            </a:extLst>
          </p:cNvPr>
          <p:cNvSpPr txBox="1"/>
          <p:nvPr/>
        </p:nvSpPr>
        <p:spPr>
          <a:xfrm>
            <a:off x="179033" y="-62322"/>
            <a:ext cx="11833934" cy="1327543"/>
          </a:xfrm>
          <a:prstGeom prst="rect">
            <a:avLst/>
          </a:prstGeom>
          <a:noFill/>
        </p:spPr>
        <p:txBody>
          <a:bodyPr wrap="square" rtlCol="0">
            <a:spAutoFit/>
          </a:bodyPr>
          <a:lstStyle/>
          <a:p>
            <a:pPr algn="ctr">
              <a:lnSpc>
                <a:spcPct val="150000"/>
              </a:lnSpc>
            </a:pPr>
            <a:r>
              <a:rPr lang="en-US" sz="3200" dirty="0">
                <a:latin typeface="Arial Black" panose="020B0A04020102020204" pitchFamily="34" charset="0"/>
                <a:cs typeface="Arial" panose="020B0604020202020204" pitchFamily="34" charset="0"/>
              </a:rPr>
              <a:t>Sirex </a:t>
            </a:r>
            <a:r>
              <a:rPr lang="en-US" sz="3200" dirty="0" err="1">
                <a:latin typeface="Arial Black" panose="020B0A04020102020204" pitchFamily="34" charset="0"/>
                <a:cs typeface="Arial" panose="020B0604020202020204" pitchFamily="34" charset="0"/>
              </a:rPr>
              <a:t>Woodwasp</a:t>
            </a:r>
            <a:endParaRPr lang="en-US" sz="3200" dirty="0">
              <a:latin typeface="Arial Black" panose="020B0A04020102020204" pitchFamily="34" charset="0"/>
              <a:cs typeface="Arial" panose="020B0604020202020204" pitchFamily="34" charset="0"/>
            </a:endParaRPr>
          </a:p>
          <a:p>
            <a:pPr algn="ctr">
              <a:lnSpc>
                <a:spcPct val="150000"/>
              </a:lnSpc>
            </a:pPr>
            <a:r>
              <a:rPr lang="en-US" sz="2400" dirty="0">
                <a:latin typeface="Arial Black" panose="020B0A04020102020204" pitchFamily="34" charset="0"/>
                <a:cs typeface="Arial" panose="020B0604020202020204" pitchFamily="34" charset="0"/>
              </a:rPr>
              <a:t>Life Cyle</a:t>
            </a:r>
          </a:p>
        </p:txBody>
      </p:sp>
    </p:spTree>
    <p:extLst>
      <p:ext uri="{BB962C8B-B14F-4D97-AF65-F5344CB8AC3E}">
        <p14:creationId xmlns:p14="http://schemas.microsoft.com/office/powerpoint/2010/main" val="135594376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17234</TotalTime>
  <Words>1070</Words>
  <Application>Microsoft Office PowerPoint</Application>
  <PresentationFormat>Widescreen</PresentationFormat>
  <Paragraphs>129</Paragraphs>
  <Slides>17</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Arial Black</vt:lpstr>
      <vt:lpstr>Office Theme</vt:lpstr>
      <vt:lpstr>Sirex Woodwasp</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Katy Crout</dc:creator>
  <cp:lastModifiedBy>Katy Crout</cp:lastModifiedBy>
  <cp:revision>4</cp:revision>
  <dcterms:created xsi:type="dcterms:W3CDTF">2024-06-18T19:26:47Z</dcterms:created>
  <dcterms:modified xsi:type="dcterms:W3CDTF">2024-07-15T15:50:15Z</dcterms:modified>
</cp:coreProperties>
</file>